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7" r:id="rId2"/>
    <p:sldId id="278" r:id="rId3"/>
    <p:sldId id="279" r:id="rId4"/>
    <p:sldId id="263" r:id="rId5"/>
    <p:sldId id="264" r:id="rId6"/>
    <p:sldId id="265" r:id="rId7"/>
    <p:sldId id="266" r:id="rId8"/>
    <p:sldId id="267" r:id="rId9"/>
    <p:sldId id="281" r:id="rId10"/>
    <p:sldId id="282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57" r:id="rId21"/>
    <p:sldId id="258" r:id="rId22"/>
    <p:sldId id="259" r:id="rId23"/>
    <p:sldId id="260" r:id="rId24"/>
    <p:sldId id="261" r:id="rId25"/>
    <p:sldId id="262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D818-3D33-4B71-AF73-B4EF102A874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1024C-357F-4290-8775-7C8DCC63CC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16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9B96B-537B-4A97-81DF-4926A8AF3C3B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718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26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89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87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56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33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24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91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32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81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04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35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22BC3-8424-4C9E-A49A-022BD35CB7EC}" type="datetimeFigureOut">
              <a:rPr lang="es-ES" smtClean="0"/>
              <a:t>03/10/2022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3EBC2-4AA7-4758-AEF6-4A51441BFC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1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658" y="598518"/>
            <a:ext cx="7917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ca-ES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ca-E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6" name="Rectángulo 5"/>
          <p:cNvSpPr/>
          <p:nvPr/>
        </p:nvSpPr>
        <p:spPr>
          <a:xfrm>
            <a:off x="744636" y="2134601"/>
            <a:ext cx="7871932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ca-ES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a-ES" sz="24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2- Les idees econòmiques abans dels economistes.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L’economia [el pensament econòmic] en el món antic.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Bullionisme, mercantilisme i arbitrisme hispànic.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ca-E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3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589129" y="1033645"/>
            <a:ext cx="3931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Edat Mitjana – Context comercial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07230" y="839165"/>
            <a:ext cx="2895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131776" y="2173292"/>
            <a:ext cx="7484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es crea una banca amb menor risc (Mèdici, </a:t>
            </a:r>
            <a:r>
              <a:rPr lang="ca-ES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Datini</a:t>
            </a: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). La crisi no afectà els bancs petits, segons sembla.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f. XV: crisi Mèdici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desenvolupament de la banca Fugger, relacionada amb la inversió a la mineria del coure i de la plata a Eslovàquia.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canvi del centre de l'activitat econòmica (d'Itàlia i Mediterrani cap a l'Europa central i septentrional).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la incapacitat d'establir lligams entre la zona de la Hansa i la mediterrània és, potser, la causa principal de la crisi d'ambdues zones comercials al segle XV.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banca Fugger, típica banca capitalista.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426" y="1357912"/>
            <a:ext cx="7348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ca-ES" sz="24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CRISI DE LA BANCA I EL COMERÇ (XIV-XV)</a:t>
            </a:r>
            <a:endParaRPr lang="ca-ES" sz="2400" kern="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470425" y="675743"/>
            <a:ext cx="23990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1">
                    <a:lumMod val="50000"/>
                  </a:schemeClr>
                </a:solidFill>
              </a:rPr>
              <a:t>s. XVI-XVII - Context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96066" y="861230"/>
            <a:ext cx="288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Bullionisme, mercantilisme i arbitrisme hispànic.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246732"/>
            <a:ext cx="714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Bullionisme, mercantilisme i arbitrisme hispànic.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55107" y="1107276"/>
            <a:ext cx="8458495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transformacions agràries a l’edat moderna</a:t>
            </a:r>
            <a:r>
              <a:rPr lang="ca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Tres vies:</a:t>
            </a:r>
          </a:p>
          <a:p>
            <a:pPr indent="450215" algn="just">
              <a:spcAft>
                <a:spcPts val="0"/>
              </a:spcAft>
            </a:pPr>
            <a:endParaRPr lang="es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a-E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Segona servitud a Europa oriental</a:t>
            </a:r>
            <a:r>
              <a:rPr lang="ca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s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a-E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Manteniment del règim senyorial a Europa occidental en general</a:t>
            </a:r>
            <a:r>
              <a:rPr lang="ca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a-E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Transició cap al capitalisme a Anglaterra i Holanda.</a:t>
            </a:r>
          </a:p>
          <a:p>
            <a:pPr lvl="1" algn="just"/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Enclosures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 sistema d’acoblament des del segle XVI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 capitalisme agrari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XVII </a:t>
            </a:r>
            <a:r>
              <a:rPr lang="ca-ES" sz="1400" kern="50" baseline="-2500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ca-ES" sz="1400" kern="50" baseline="-2500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Revolució agrària a Anglaterra. Els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yeoman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protagonitzen la revolució en els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openfield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(1600-1740).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6"/>
          <p:cNvSpPr/>
          <p:nvPr/>
        </p:nvSpPr>
        <p:spPr>
          <a:xfrm>
            <a:off x="236934" y="2994920"/>
            <a:ext cx="8576668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7471410" algn="l"/>
              </a:tabLst>
            </a:pPr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Zones principals de producció manufacturera – segle XVI. </a:t>
            </a:r>
            <a:endParaRPr lang="ca-E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7471410" algn="l"/>
              </a:tabLst>
            </a:pPr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Tèxtil: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començament del segle: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sud d'Alemanya:</a:t>
            </a:r>
            <a:endParaRPr lang="ca-E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780"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Nuremberg (productes de metall i comerç amb àmplies zones d'E. oriental) i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780" lvl="1" algn="just"/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Augsburg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(FUGGER; interessos miners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capitals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control del comerç d'espècies portuguès amb Àfrica i Índies Orientals / passen de vendre coure i argent a Venècia a fer-ho a Anvers, on compren els portuguesos).	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sud i centre d'Itàlia i sud PPBB (Flandes).</a:t>
            </a:r>
          </a:p>
          <a:p>
            <a:pPr lvl="1" algn="just"/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decennis següents: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/>
            <a:r>
              <a:rPr lang="ca-ES" sz="1400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prenen l'avantguarda el nord dels Països Baixos, Anglaterra i França; les altres decauen.</a:t>
            </a:r>
            <a:endParaRPr lang="ca-ES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780" lvl="1" indent="-457200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Espanya i Polònia importen productes manufacturats i exporten primeres matèries [Castella, meteor burgès].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Ara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newdraperies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 manufactura del lli.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9160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les primeres: relativament barates; llana; cardada i no estam i poc o gens </a:t>
            </a:r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abatanats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; petits artesans i camperolat pla; competència a les "</a:t>
            </a:r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old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“ (teixit gruixut de cotó amb pèl per una banda).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1"/>
          <p:cNvGrpSpPr/>
          <p:nvPr/>
        </p:nvGrpSpPr>
        <p:grpSpPr>
          <a:xfrm>
            <a:off x="7368780" y="226883"/>
            <a:ext cx="1467318" cy="525424"/>
            <a:chOff x="6746516" y="268244"/>
            <a:chExt cx="1467318" cy="525424"/>
          </a:xfrm>
        </p:grpSpPr>
        <p:pic>
          <p:nvPicPr>
            <p:cNvPr id="6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7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8" name="CuadroTexto 4"/>
          <p:cNvSpPr txBox="1"/>
          <p:nvPr/>
        </p:nvSpPr>
        <p:spPr>
          <a:xfrm>
            <a:off x="7451103" y="808009"/>
            <a:ext cx="1384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XVI-XVII - Context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71409" y="546399"/>
            <a:ext cx="681950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>
              <a:tabLst>
                <a:tab pos="7471410" algn="l"/>
              </a:tabLst>
            </a:pPr>
            <a:r>
              <a:rPr lang="ca-ES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partir del segle XVII, protoindustrialització [</a:t>
            </a:r>
            <a:r>
              <a:rPr lang="en-GB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domestic system – putting out system</a:t>
            </a:r>
            <a:r>
              <a:rPr lang="ca-ES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ca-E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ca-ES" alt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treball fet a casa per part dels membres de la família → indústria rural </a:t>
            </a:r>
            <a:r>
              <a:rPr lang="ca-ES" alt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dispersa</a:t>
            </a:r>
            <a:endParaRPr lang="ca-ES" alt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6"/>
          <p:cNvSpPr/>
          <p:nvPr/>
        </p:nvSpPr>
        <p:spPr>
          <a:xfrm>
            <a:off x="515978" y="1531484"/>
            <a:ext cx="8319196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400" b="1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Comerç XVI-XVII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Comerç d'ultramar: tradicional al XVI [metalls preciosos i espècie].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Intercanvi desigual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: metròpolis d'Europa Occidental (centre, treball lliure): venda de productes manufacturats a Europa i Amèrica; perifèria: aliments bàsics (E. centreoriental) [treball servil] i metalls  (Amèrica) [treball esclau]. </a:t>
            </a:r>
          </a:p>
          <a:p>
            <a:pPr marL="450215" lvl="0" indent="-450215" algn="just"/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	</a:t>
            </a:r>
            <a:r>
              <a:rPr lang="ca-ES" sz="1400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Comerç d'esclaus: força impulsora sobretot a partir del XVII. El sucre és el primer  producte de consum de masses.</a:t>
            </a:r>
          </a:p>
          <a:p>
            <a:pPr marL="450215" lvl="0" indent="-450215" algn="just"/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Peça clau: Sevilla, a Espanya; monopoli de la Casa de </a:t>
            </a:r>
            <a:r>
              <a:rPr lang="es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Contratación</a:t>
            </a:r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[obtenia plata a Bolívia i Mèxic </a:t>
            </a:r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força impulsora]. La plata servia per pagar les manufactures estrangeres que anaven a Amèrica, la despesa militar i el deute de l’estat.</a:t>
            </a:r>
            <a:endParaRPr lang="ca-E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787925" y="4109398"/>
            <a:ext cx="5775303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400" b="1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Cronologia</a:t>
            </a:r>
          </a:p>
          <a:p>
            <a:pPr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XVII: capital comercial Holanda [Amsterdam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centre], Anglaterra i França.</a:t>
            </a:r>
          </a:p>
          <a:p>
            <a:pPr marL="449580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Actes de Navegació (XVII) / guerres anglo-holandeses.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XVIII: capital comercial i industrial Anglaterra</a:t>
            </a:r>
          </a:p>
          <a:p>
            <a:pPr marL="907415" lvl="1" indent="-450215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comercial i financer (sobre tot aquest darrer) Holanda.</a:t>
            </a:r>
          </a:p>
          <a:p>
            <a:pPr marL="450215" indent="-450215" algn="just"/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Companyies monopolistes: Casa de </a:t>
            </a:r>
            <a:r>
              <a:rPr lang="ca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Contratación</a:t>
            </a: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Sevilla, Casa </a:t>
            </a:r>
            <a:r>
              <a:rPr lang="ca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d’Indies</a:t>
            </a: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Companyies Holandesa de les </a:t>
            </a:r>
            <a:r>
              <a:rPr lang="ca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Indies</a:t>
            </a: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Orientals i Companyia Holandesa de les Índies Occidentals; el 1672 es crea la Royal </a:t>
            </a:r>
            <a:r>
              <a:rPr lang="ca-E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African</a:t>
            </a: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Company dedicada a la tracta d’esclaus; entre 1672 i 1712 portà al Carib 100.000 esclaus i importà 30.000 tones de sucre a Anglaterra. </a:t>
            </a:r>
          </a:p>
        </p:txBody>
      </p:sp>
    </p:spTree>
    <p:extLst>
      <p:ext uri="{BB962C8B-B14F-4D97-AF65-F5344CB8AC3E}">
        <p14:creationId xmlns:p14="http://schemas.microsoft.com/office/powerpoint/2010/main" val="41122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6450964" y="1046998"/>
            <a:ext cx="2399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XVI-XVII - Context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96066" y="861230"/>
            <a:ext cx="288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Bullionisme, mercantilisme i arbitrisme hispànic. </a:t>
            </a:r>
          </a:p>
        </p:txBody>
      </p:sp>
      <p:sp>
        <p:nvSpPr>
          <p:cNvPr id="9" name="Rectángulo 6"/>
          <p:cNvSpPr/>
          <p:nvPr/>
        </p:nvSpPr>
        <p:spPr>
          <a:xfrm>
            <a:off x="656894" y="1593460"/>
            <a:ext cx="6734639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400" b="1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Finances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7471410" algn="l"/>
              </a:tabLst>
            </a:pPr>
            <a:r>
              <a:rPr lang="ca-ES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segle XVI: es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difonen els avenços de la revolució comercial italiana al Bàltic i Anglaterra.</a:t>
            </a:r>
          </a:p>
          <a:p>
            <a:pPr marL="449580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inici a Anglaterra i Holanda de societats per </a:t>
            </a:r>
            <a:r>
              <a:rPr lang="ca-ES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participació.</a:t>
            </a:r>
            <a:endParaRPr lang="ca-ES" sz="1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a-ES" sz="1400" kern="50" dirty="0" smtClean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segle XVII lletra de canvi negociable (crèdits) a Anglaterra.</a:t>
            </a:r>
            <a:endParaRPr lang="ca-ES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1609 </a:t>
            </a: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(Banc d'Amsterdam, públic, ciutat): banc d'intercanvis més que d’emissió i descompte </a:t>
            </a:r>
          </a:p>
          <a:p>
            <a:pPr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Innovacions a Amsterdam: 1609: banc de canvi de divises; 1611: s’estableix la borsa; 1613: publicació setmanal de les cotitzacions; concentració: gran atractiu.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Finançament dels estats moderns (problema: bancarrota).</a:t>
            </a: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Primacia del capital comercial sobre el manufacturer (de la circulació sobre la producció).</a:t>
            </a:r>
          </a:p>
        </p:txBody>
      </p:sp>
      <p:sp>
        <p:nvSpPr>
          <p:cNvPr id="10" name="Rectangle 1"/>
          <p:cNvSpPr/>
          <p:nvPr/>
        </p:nvSpPr>
        <p:spPr>
          <a:xfrm>
            <a:off x="656894" y="3884809"/>
            <a:ext cx="7762640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7.17. 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Anglaterra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Acta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E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Navegació</a:t>
            </a:r>
            <a:r>
              <a:rPr lang="es-ES" sz="140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 1651.</a:t>
            </a:r>
            <a:endParaRPr lang="es-ES" sz="14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Courier New" panose="02070309020205020404" pitchFamily="49" charset="0"/>
              <a:buChar char="¬"/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 de 1651: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Només es pot importar amb vaixells d’altres països si la mercaderia és d’aquests països.</a:t>
            </a:r>
            <a:endParaRPr lang="es-ES" sz="14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comerç anglès en mans de vaixells anglesos, també en el cabotatge.</a:t>
            </a:r>
            <a:endParaRPr lang="es-ES" sz="14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a-ES" sz="14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 requisaran les mercaderies i els vaixells infractors. La meitat del valor per a la “comunitat”, la resta per qui hagi fet la captura. I a més denúncia al tribunal.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0" descr="G:\Docència\+ Docència 2017-2018\+ HE 2017-2018\+ HE-v2017\HE-v2017\Imatges\Descobriments XV-XVI 50%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7" y="141742"/>
            <a:ext cx="8829675" cy="52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74914" y="5351917"/>
            <a:ext cx="8164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226695" algn="l"/>
              </a:tabLst>
            </a:pPr>
            <a:r>
              <a:rPr lang="es-ES_tradnl" sz="1600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CAMERON, R., </a:t>
            </a:r>
            <a:r>
              <a:rPr lang="es-ES_tradnl" sz="1600" i="1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Historia económica mundial. Desde el paleolítico hasta el presente</a:t>
            </a:r>
            <a:r>
              <a:rPr lang="es-ES_tradnl" sz="1600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2ª </a:t>
            </a:r>
            <a:r>
              <a:rPr lang="es-ES_tradnl" sz="1600" spc="-1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edició</a:t>
            </a:r>
            <a:r>
              <a:rPr lang="es-ES_tradnl" sz="1600" spc="-1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p. 131. Alianza Editorial, Madrid, 1992.</a:t>
            </a:r>
            <a:endParaRPr lang="es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Docència des de 2018-2019\+ Imatges des de 2018\Shepherd-The Age of Discovery, 1340-1600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0" y="1628384"/>
            <a:ext cx="8802428" cy="425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2" descr="G:\Docència\+ Docència 2017-2018\+ HE 2017-2018\+ HE-v2017\HE-v2017\Imatges\shepherd-c-1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3" y="758190"/>
            <a:ext cx="8527415" cy="5341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0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 descr="H:\Docència\+ Docència 2017-2018\+ HE 2017-2018\+ HE-v2017\HE-v2017\Imatges\colonial_dominion_1700_1763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" y="603250"/>
            <a:ext cx="9039225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6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1001485"/>
            <a:ext cx="8330096" cy="5059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QuadreDeText 2"/>
          <p:cNvSpPr txBox="1"/>
          <p:nvPr/>
        </p:nvSpPr>
        <p:spPr>
          <a:xfrm>
            <a:off x="1715044" y="6151968"/>
            <a:ext cx="594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John D. Bernal, </a:t>
            </a:r>
            <a:r>
              <a:rPr lang="ca-ES" i="1" dirty="0"/>
              <a:t>Història social de la ciència</a:t>
            </a:r>
            <a:r>
              <a:rPr lang="ca-ES" dirty="0"/>
              <a:t>. Diverses edicions.</a:t>
            </a:r>
          </a:p>
        </p:txBody>
      </p:sp>
      <p:grpSp>
        <p:nvGrpSpPr>
          <p:cNvPr id="4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5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6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7" name="Rectángulo 6"/>
          <p:cNvSpPr/>
          <p:nvPr/>
        </p:nvSpPr>
        <p:spPr>
          <a:xfrm>
            <a:off x="1119368" y="436631"/>
            <a:ext cx="1972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Context 1440-1690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93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0218" y="844442"/>
            <a:ext cx="5356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ca-ES" sz="1600" cap="small" dirty="0" err="1">
                <a:latin typeface="Times New Roman" pitchFamily="18" charset="0"/>
              </a:rPr>
              <a:t>Moviment</a:t>
            </a:r>
            <a:r>
              <a:rPr lang="es-ES" altLang="ca-ES" sz="1600" cap="small" dirty="0">
                <a:latin typeface="Times New Roman" pitchFamily="18" charset="0"/>
              </a:rPr>
              <a:t> secular i </a:t>
            </a:r>
            <a:r>
              <a:rPr lang="es-ES" altLang="ca-ES" sz="1600" cap="small" dirty="0" err="1">
                <a:latin typeface="Times New Roman" pitchFamily="18" charset="0"/>
              </a:rPr>
              <a:t>conjuntures</a:t>
            </a:r>
            <a:r>
              <a:rPr lang="es-ES" altLang="ca-ES" sz="1600" cap="small" dirty="0">
                <a:latin typeface="Times New Roman" pitchFamily="18" charset="0"/>
              </a:rPr>
              <a:t> a Europa occidental</a:t>
            </a:r>
          </a:p>
          <a:p>
            <a:pPr algn="ctr"/>
            <a:r>
              <a:rPr lang="es-ES" altLang="ca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Preu </a:t>
            </a:r>
            <a:r>
              <a:rPr lang="es-ES" altLang="ca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dels</a:t>
            </a:r>
            <a:r>
              <a:rPr lang="es-ES" altLang="ca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ca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cereals</a:t>
            </a:r>
            <a:r>
              <a:rPr lang="es-ES" altLang="ca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s-ES" altLang="ca-E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grams</a:t>
            </a:r>
            <a:r>
              <a:rPr lang="es-ES" altLang="ca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plata per 100 kg</a:t>
            </a:r>
            <a:endParaRPr lang="es-ES" altLang="ca-ES" sz="1600" dirty="0">
              <a:latin typeface="Times New Roman" pitchFamily="18" charset="0"/>
            </a:endParaRPr>
          </a:p>
        </p:txBody>
      </p:sp>
      <p:pic>
        <p:nvPicPr>
          <p:cNvPr id="6" name="Picture 10" descr="Sin títul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008" y="1961966"/>
            <a:ext cx="5328221" cy="36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466900" y="6050507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fr-FR" sz="16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ABEL, W. (1973): </a:t>
            </a:r>
            <a:r>
              <a:rPr lang="fr-FR" sz="1600" i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Crises agraires en Europe (</a:t>
            </a:r>
            <a:r>
              <a:rPr lang="fr-FR" sz="1600" i="1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XIIIe.‑XXe</a:t>
            </a:r>
            <a:r>
              <a:rPr lang="fr-FR" sz="1600" i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siècle)</a:t>
            </a:r>
            <a:r>
              <a:rPr lang="fr-FR" sz="16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_tradnl" sz="16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París: </a:t>
            </a:r>
            <a:r>
              <a:rPr lang="es-ES_tradnl" sz="16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Flammarion</a:t>
            </a:r>
            <a:r>
              <a:rPr lang="es-ES_tradnl" sz="16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a-E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713" y="519587"/>
            <a:ext cx="1595032" cy="996059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525491" y="123416"/>
            <a:ext cx="2618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ca-ES" sz="1600" dirty="0" err="1">
                <a:latin typeface="Times New Roman" pitchFamily="18" charset="0"/>
              </a:rPr>
              <a:t>Història</a:t>
            </a:r>
            <a:r>
              <a:rPr lang="es-ES" altLang="ca-ES" sz="1600" dirty="0">
                <a:latin typeface="Times New Roman" pitchFamily="18" charset="0"/>
              </a:rPr>
              <a:t> </a:t>
            </a:r>
            <a:r>
              <a:rPr lang="es-ES" altLang="ca-ES" sz="1600" dirty="0" err="1">
                <a:latin typeface="Times New Roman" pitchFamily="18" charset="0"/>
              </a:rPr>
              <a:t>Econòmica</a:t>
            </a:r>
            <a:r>
              <a:rPr lang="es-ES" altLang="ca-ES" sz="1600" dirty="0">
                <a:latin typeface="Times New Roman" pitchFamily="18" charset="0"/>
              </a:rPr>
              <a:t> - ADE</a:t>
            </a:r>
          </a:p>
        </p:txBody>
      </p:sp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444682"/>
            <a:ext cx="854075" cy="478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7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7" name="Rectángulo 6"/>
          <p:cNvSpPr/>
          <p:nvPr/>
        </p:nvSpPr>
        <p:spPr>
          <a:xfrm>
            <a:off x="7180447" y="861230"/>
            <a:ext cx="17614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L’economia en el món antic.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89708" y="1280700"/>
            <a:ext cx="7501409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457200" algn="l"/>
              </a:tabLst>
            </a:pPr>
            <a:endParaRPr lang="ca-ES" sz="1600" spc="-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Egipte</a:t>
            </a: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pocs esclaus al camp</a:t>
            </a:r>
            <a:endParaRPr lang="ca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a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r>
              <a:rPr lang="ca-ES" sz="1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Grècia</a:t>
            </a:r>
            <a:endParaRPr lang="ca-ES" sz="1600" spc="-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a C, imperi d'Atenes</a:t>
            </a:r>
            <a:endParaRPr lang="ca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els esclaus no treballen massivament al camp com a les etapes finals de la República romana.</a:t>
            </a:r>
            <a:endParaRPr lang="ca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esclaus a la indústria</a:t>
            </a:r>
            <a:endParaRPr lang="ca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endParaRPr lang="ca-ES" sz="1600" b="1" spc="-1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Roma</a:t>
            </a: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509 </a:t>
            </a:r>
            <a:r>
              <a:rPr lang="ca-ES" sz="16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a.C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fins 27 a. C. 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  <a:sym typeface="Symbol"/>
              </a:rPr>
              <a:t>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República</a:t>
            </a:r>
          </a:p>
          <a:p>
            <a:pPr lvl="1" algn="just">
              <a:tabLst>
                <a:tab pos="-457200" algn="l"/>
              </a:tabLst>
            </a:pP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dues etapes a la República: de l'autosuficiència es passa a la concentració de terres en mans de grans propietaris treballades amb esclaus agricultors i ramaders</a:t>
            </a:r>
            <a:endParaRPr lang="ca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 algn="just">
              <a:buFont typeface="Courier New" panose="02070309020205020404" pitchFamily="49" charset="0"/>
              <a:buChar char="¬"/>
              <a:tabLst>
                <a:tab pos="-457200" algn="l"/>
              </a:tabLst>
            </a:pP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1ª fase República: parcel·les petites, no es passava de 50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jugera</a:t>
            </a: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amb 14 podia sobreviure una família amb treball eventual urbà.</a:t>
            </a:r>
            <a:endParaRPr lang="ca-E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Courier New" panose="02070309020205020404" pitchFamily="49" charset="0"/>
              <a:buChar char="¬"/>
              <a:tabLst>
                <a:tab pos="-457200" algn="l"/>
              </a:tabLst>
            </a:pP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133 aC (llei de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Sempronia</a:t>
            </a: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----&gt; ningú més de 500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jugera</a:t>
            </a: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d’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ager</a:t>
            </a: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publicus</a:t>
            </a:r>
            <a:endParaRPr lang="ca-ES" sz="16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 segle II </a:t>
            </a:r>
            <a:r>
              <a:rPr lang="ca-ES" sz="1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a.C</a:t>
            </a: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es passa a plantacions amb treball esclau.</a:t>
            </a: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 I </a:t>
            </a:r>
            <a:r>
              <a:rPr lang="ca-ES" sz="16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a.C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fins 480 </a:t>
            </a:r>
            <a:r>
              <a:rPr lang="ca-ES" sz="16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d.C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  <a:sym typeface="Symbol"/>
              </a:rPr>
              <a:t></a:t>
            </a:r>
            <a:r>
              <a:rPr lang="ca-ES" sz="16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Imperi occidental. L’oriental fins més tard.</a:t>
            </a:r>
          </a:p>
          <a:p>
            <a:pPr lvl="1" algn="just">
              <a:tabLst>
                <a:tab pos="-457200" algn="l"/>
              </a:tabLst>
            </a:pPr>
            <a:r>
              <a:rPr lang="ca-ES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segle I de l'imperi, Roma es manté del blat i vi exterior</a:t>
            </a:r>
            <a:endParaRPr lang="ca-E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2247055" y="665436"/>
            <a:ext cx="411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 esclavitud al món antic</a:t>
            </a:r>
            <a:endParaRPr lang="es-ES" sz="24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45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33856" y="1950534"/>
            <a:ext cx="728195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ca-ES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3- Els fundadors de l'economia.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William Petty, David </a:t>
            </a:r>
            <a:r>
              <a:rPr lang="es-ES" sz="2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Hume</a:t>
            </a:r>
            <a:r>
              <a:rPr lang="es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i Cantillon.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John Locke i </a:t>
            </a:r>
            <a:r>
              <a:rPr lang="ca-ES" sz="2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Montesquieu</a:t>
            </a: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François Quesnay, </a:t>
            </a:r>
            <a:r>
              <a:rPr lang="ca-ES" sz="2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Mercier</a:t>
            </a: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de la Rivière i la fisiocràcia.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ca-E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8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705053" y="598518"/>
            <a:ext cx="20020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1">
                    <a:lumMod val="50000"/>
                  </a:schemeClr>
                </a:solidFill>
              </a:rPr>
              <a:t>s. XVIII - Context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88230" y="2555127"/>
            <a:ext cx="732757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ca-ES" sz="1400" b="1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XVIII</a:t>
            </a:r>
            <a:endParaRPr lang="ca-E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457200" algn="just"/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Dificultats de la protoindústria per una ubicació cada cop més llunyana dels pobles productors.</a:t>
            </a:r>
            <a:endParaRPr lang="ca-E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457200" algn="just"/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Industrialització capitalista, a partir dels anys 1720.</a:t>
            </a:r>
          </a:p>
          <a:p>
            <a:pPr lvl="1" indent="-457200" algn="just"/>
            <a:r>
              <a:rPr lang="ca-ES" sz="14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Fins 1820, predomini de la protoindústria sobre la indústria capitalista a Anglaterra.</a:t>
            </a:r>
            <a:endParaRPr lang="ca-ES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05053" y="1176713"/>
            <a:ext cx="7271628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ca-ES" sz="1400" b="1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1600-1740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: Revolució agrària a Anglaterra.  Els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yeoman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protagonitzen la revolució en els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openfield</a:t>
            </a:r>
            <a:endParaRPr lang="ca-ES" sz="1400" i="1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/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a-ES" sz="1400" b="1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XVIII </a:t>
            </a:r>
            <a:r>
              <a:rPr lang="ca-ES" sz="1400" b="1" kern="50" baseline="-2500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Culminació del procés d’ </a:t>
            </a:r>
            <a:r>
              <a:rPr lang="ca-ES" sz="1400" i="1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enclosures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Inici de la incorporació de les màquines en l’agricultura. Sembradora mecànica i aixada tirada per cavalls de </a:t>
            </a:r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Jethro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Tull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0403" y="3718097"/>
            <a:ext cx="828323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7471410" algn="l"/>
              </a:tabLst>
            </a:pPr>
            <a:r>
              <a:rPr lang="ca-E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Control del comerç mundial: 1r Anglaterra, 2n França i 3r Holanda.</a:t>
            </a:r>
          </a:p>
          <a:p>
            <a:pPr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Continua el desenvolupament del triangle comercial.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Anglaterra supera a Portugal quant al comerç d'esclaus.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463" lvl="1" indent="-449263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Índies occidentals i sud d‘ EEUU 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cotó per Anglaterra.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463" lvl="1" indent="-449263" algn="just"/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Malgrat la separació, continuen les exportacions angleses a EEUU, que ja no poden ser considerats perifèria.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indent="-449263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Àsia (Índia,...) es va integrant poc a poc en el mercat mundial controlat per Anglaterra: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indent="-449263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creixement de les exportacions de te i cafè.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indent="-449263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reducció de les importacions d'espècies, primeres matèries i teixits.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indent="-449263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XIX: Anglaterra anul·la la indústria domèstica del cotó de la Índia.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Més competitivitat.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414593" y="306130"/>
            <a:ext cx="2002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XVIII - Context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41922" y="767795"/>
            <a:ext cx="7975749" cy="5822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Exportacions angleses.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indent="-450215" algn="just">
              <a:spcAft>
                <a:spcPts val="0"/>
              </a:spcAft>
            </a:pP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Actes de Navegació: el sucre i el tabac arriben als ports anglesos i es reexporta;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semblantment succeeix amb les pesqueries de Terranova i Groenlàndia.</a:t>
            </a:r>
          </a:p>
          <a:p>
            <a:pPr marL="900430" indent="-450215"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1660-1701: </a:t>
            </a: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creixen les reexportacions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passant a significar un terç. de les exportacions totals i constituint la base de la riquesa de les classes mercantils.</a:t>
            </a:r>
            <a:endParaRPr lang="ca-E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les exportacions angleses a possessions angleses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[Amèrica del Nord, Índies Occidentals, Àfrica Occidental, Índies Orientals] </a:t>
            </a: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es multipliquen per set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 Del 18,8% (1699-1701) al 59,6% (1772-1774).</a:t>
            </a:r>
          </a:p>
          <a:p>
            <a:pPr lvl="1" algn="just"/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El més rendible és el calicó 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(tela de cotó de l’Índia meridional). A mitjan  XVII, nivells insignificants. El 1660, 240.000 peces la Cia anglesa i 30.000 l’holandesa. A  i. XVIII, anglesa 861.000 peces (però s’atura) i l’holandesa 100.000.</a:t>
            </a:r>
          </a:p>
          <a:p>
            <a:pPr algn="just">
              <a:spcAft>
                <a:spcPts val="0"/>
              </a:spcAft>
            </a:pP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Portugal a la primera meitat del XVIII gran creixement colonial. A partir de 1693 arriba l’or </a:t>
            </a:r>
            <a:r>
              <a:rPr lang="ca-ES" sz="1400" kern="5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brasileny</a:t>
            </a:r>
            <a:r>
              <a:rPr lang="ca-ES" sz="1400" kern="5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 Mercaderies que s’envien per part d’altres països, sobre tot Anglaterra. Lisboa paper clau. El creixement se centra només en Lisboa.</a:t>
            </a:r>
          </a:p>
          <a:p>
            <a:pPr algn="just">
              <a:spcAft>
                <a:spcPts val="0"/>
              </a:spcAft>
            </a:pPr>
            <a:endParaRPr lang="ca-ES" sz="14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Segons Jacob </a:t>
            </a:r>
            <a:r>
              <a:rPr lang="ca-ES" sz="1400" kern="5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Price</a:t>
            </a: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, el creixement del comerç exterior anglès abans de 1780 és el resultat de tres fenòmens interrelacionats:</a:t>
            </a:r>
            <a:endParaRPr lang="ca-ES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1. demanda creixent de productes exòtics i primeres matèries industrials a Anglaterra.</a:t>
            </a:r>
            <a:endParaRPr lang="ca-ES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2. Increment de la demanda de reexportacions britàniques de productes exòtics, al nord i oest d’Europa.</a:t>
            </a:r>
            <a:endParaRPr lang="ca-ES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ca-ES" sz="1400" kern="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3. increment de la demanda de manufactures i reexportacions britàniques a les colònies americanes.</a:t>
            </a:r>
            <a:endParaRPr lang="ca-ES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548640" algn="just">
              <a:spcBef>
                <a:spcPts val="1000"/>
              </a:spcBef>
              <a:spcAft>
                <a:spcPts val="800"/>
              </a:spcAft>
            </a:pP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“Las industrias nacionales necesitaban materias primas de importación. Estas materias primas se pagaban con reexportaciones de artículos exóticos procedentes de las colonias norteamericanas y de Asia. En África se compraban esclavos con artículos de Birmingham y artículos mediterráneos y asiáticos. Se exportaba lino a América desde Bohemia, Westfalia, el Ulster y Fife. Todo esto lo coordinaban mercaderes que se dedicaban al comercio a larga distancia en Londres, Bristol, Liverpool y Glasgow” (</a:t>
            </a:r>
            <a:r>
              <a:rPr lang="es-E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Berg</a:t>
            </a:r>
            <a:r>
              <a:rPr lang="es-E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pp. 37-38)”</a:t>
            </a:r>
            <a:endParaRPr lang="ca-ES" sz="1400" i="1" dirty="0">
              <a:solidFill>
                <a:srgbClr val="40404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0205" y="1128462"/>
            <a:ext cx="7468717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>
            <a:spAutoFit/>
          </a:bodyPr>
          <a:lstStyle/>
          <a:p>
            <a:pPr marL="450215" indent="-450215" algn="just">
              <a:spcAft>
                <a:spcPts val="0"/>
              </a:spcAft>
            </a:pPr>
            <a:r>
              <a:rPr lang="ca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Anglaterra XVII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Acta de Navegació el 1651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Cromwell (1653) s’enfronta al comerç marítim holandès (els vaixells han de ser anglesos per a tot el comerç que entra i surt d’Anglaterra)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Guerres entre Anglaterra i Holanda: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1ª 1652-54, naval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2ª 1665-67, naval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3ª 1672-74 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1688 </a:t>
            </a:r>
            <a:r>
              <a:rPr lang="ca-ES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Glorious</a:t>
            </a:r>
            <a:r>
              <a:rPr lang="ca-E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Revolution</a:t>
            </a:r>
            <a:endParaRPr lang="es-ES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noblesa i burgesia torns de govern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1689 </a:t>
            </a:r>
            <a:r>
              <a:rPr lang="ca-ES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Declaration</a:t>
            </a:r>
            <a:r>
              <a:rPr lang="ca-E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ca-ES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Rights</a:t>
            </a:r>
            <a:endParaRPr lang="es-ES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Parlament aprova els impostos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llibertat d’impremta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inamovibilitat dels jutges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exèrcit no permanent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teoria de la divisió de poders (legislatiu i executiu) per garantir la llibertat individual i propietat privada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John Locke (1689, </a:t>
            </a:r>
            <a:r>
              <a:rPr lang="ca-E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Two</a:t>
            </a: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treatises</a:t>
            </a: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ca-E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government</a:t>
            </a: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79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superioritat de la llei (Parlament) sobre el rei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>
              <a:spcAft>
                <a:spcPts val="0"/>
              </a:spcAft>
            </a:pPr>
            <a:r>
              <a:rPr lang="ca-E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1694 Banc d’Anglaterra</a:t>
            </a:r>
            <a:endParaRPr lang="es-E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4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5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1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503597" y="3948494"/>
            <a:ext cx="550189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ca-ES" dirty="0"/>
              <a:t>Segle XVII (també herència del XVI):</a:t>
            </a:r>
          </a:p>
          <a:p>
            <a:pPr lvl="1"/>
            <a:r>
              <a:rPr lang="ca-ES" dirty="0"/>
              <a:t>Revolució política a Anglaterra.</a:t>
            </a:r>
          </a:p>
          <a:p>
            <a:pPr lvl="1"/>
            <a:r>
              <a:rPr lang="ca-ES" dirty="0"/>
              <a:t>Capitalisme agrari a Anglaterra i Holanda.</a:t>
            </a:r>
          </a:p>
          <a:p>
            <a:pPr lvl="1"/>
            <a:r>
              <a:rPr lang="ca-ES" dirty="0"/>
              <a:t>Revolució científica: física i astronomia.</a:t>
            </a:r>
          </a:p>
          <a:p>
            <a:pPr lvl="1"/>
            <a:r>
              <a:rPr lang="ca-ES" dirty="0"/>
              <a:t>	Newton (1643-1727)</a:t>
            </a:r>
          </a:p>
          <a:p>
            <a:pPr lvl="1"/>
            <a:r>
              <a:rPr lang="ca-ES" dirty="0"/>
              <a:t>	Descartes (1596-1650)</a:t>
            </a:r>
          </a:p>
          <a:p>
            <a:pPr lvl="1"/>
            <a:r>
              <a:rPr lang="ca-ES" dirty="0"/>
              <a:t>Filosofia (Bacon, Hobbes, Descartes,...)</a:t>
            </a:r>
          </a:p>
          <a:p>
            <a:pPr lvl="1"/>
            <a:r>
              <a:rPr lang="ca-ES" dirty="0"/>
              <a:t>Shakespeare (1564-1616).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6280" t="25806" r="7677" b="19856"/>
          <a:stretch/>
        </p:blipFill>
        <p:spPr>
          <a:xfrm>
            <a:off x="128473" y="200700"/>
            <a:ext cx="5742039" cy="32824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grpSp>
        <p:nvGrpSpPr>
          <p:cNvPr id="8" name="Grupo 7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2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1001485"/>
            <a:ext cx="8330096" cy="5059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QuadreDeText 2"/>
          <p:cNvSpPr txBox="1"/>
          <p:nvPr/>
        </p:nvSpPr>
        <p:spPr>
          <a:xfrm>
            <a:off x="2046514" y="6060528"/>
            <a:ext cx="537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John D. Bernal, Història social de la ciència. Diverses edicions.</a:t>
            </a:r>
            <a:endParaRPr lang="es-ES" dirty="0"/>
          </a:p>
        </p:txBody>
      </p:sp>
      <p:grpSp>
        <p:nvGrpSpPr>
          <p:cNvPr id="4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5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6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5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7"/>
          <p:cNvSpPr/>
          <p:nvPr/>
        </p:nvSpPr>
        <p:spPr>
          <a:xfrm>
            <a:off x="497215" y="1599874"/>
            <a:ext cx="7091413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Petits cultivadors [fins 200 b. C. (</a:t>
            </a:r>
            <a:r>
              <a:rPr lang="ca-ES" sz="1600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before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1600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Christ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)]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terres a Itàlia i, més tard, lluny: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 algn="just">
              <a:tabLst>
                <a:tab pos="-457200" algn="l"/>
                <a:tab pos="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llogar terres públiques a antics posseïdors.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 algn="just">
              <a:tabLst>
                <a:tab pos="-457200" algn="l"/>
                <a:tab pos="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establir noves colònies.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 algn="just">
              <a:tabLst>
                <a:tab pos="-457200" algn="l"/>
                <a:tab pos="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llogar la terra a ciutadans romans.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 algn="just">
              <a:tabLst>
                <a:tab pos="-457200" algn="l"/>
                <a:tab pos="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vendre-la  a romans que poden vendre-la o dividir-la (renda a l'estat en aquest cas).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 algn="just">
              <a:tabLst>
                <a:tab pos="-457200" algn="l"/>
                <a:tab pos="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e. resta pastures.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 limita als patricis (307 b. C) a 300 acres (500 </a:t>
            </a:r>
            <a:r>
              <a:rPr lang="ca-ES" sz="1600" i="1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juguera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Plantacions amb esclaus (200 b. C - 0)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esclaus blancs 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grecs o gals.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ca-ES" sz="1600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Espartac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(esclau de Tràcia) 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 un exèrcit.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endParaRPr lang="ca-ES" sz="1600" spc="-1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Propietats amb tinences lliures (0 - 200 a. D (</a:t>
            </a:r>
            <a:r>
              <a:rPr lang="ca-ES" sz="1600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anno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domini))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endParaRPr lang="ca-ES" sz="1600" spc="-1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Propietats amb tinences servils (200 a. D - 400 a. D)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endParaRPr lang="ca-ES" sz="1600" spc="-1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-457200" algn="l"/>
              </a:tabLst>
            </a:pP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ca-ES" sz="1600" spc="-1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Manors</a:t>
            </a:r>
            <a:r>
              <a:rPr lang="ca-ES" sz="1600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(400 - 800 a. D). Explotacions rurals.</a:t>
            </a:r>
            <a:endParaRPr lang="ca-ES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62591" y="984340"/>
            <a:ext cx="742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etapes dels règims de propietat i tinença a Roma</a:t>
            </a:r>
            <a:endParaRPr lang="es-ES" sz="24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6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7" name="CuadroTexto 5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8" name="Rectángulo 6"/>
          <p:cNvSpPr/>
          <p:nvPr/>
        </p:nvSpPr>
        <p:spPr>
          <a:xfrm>
            <a:off x="7180447" y="861230"/>
            <a:ext cx="17614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L’economia en el món antic.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70" y="3507395"/>
            <a:ext cx="1819032" cy="219689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994570" y="5729575"/>
            <a:ext cx="1847733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err="1"/>
              <a:t>Espartac</a:t>
            </a:r>
            <a:r>
              <a:rPr lang="es-ES" sz="1400" dirty="0"/>
              <a:t> 111 aC-71 </a:t>
            </a:r>
            <a:r>
              <a:rPr lang="es-ES" sz="1400" dirty="0" err="1"/>
              <a:t>aC</a:t>
            </a:r>
            <a:r>
              <a:rPr lang="es-ES" sz="1400" dirty="0"/>
              <a:t>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617977" y="3985142"/>
            <a:ext cx="114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27 </a:t>
            </a:r>
            <a:r>
              <a:rPr lang="ca-ES" sz="1200" dirty="0" err="1"/>
              <a:t>a.C</a:t>
            </a:r>
            <a:r>
              <a:rPr lang="ca-ES" sz="1200" dirty="0"/>
              <a:t>. acaba la República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4042921" y="4215974"/>
            <a:ext cx="1443479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75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5"/>
          <p:cNvSpPr/>
          <p:nvPr/>
        </p:nvSpPr>
        <p:spPr>
          <a:xfrm>
            <a:off x="6057449" y="1005458"/>
            <a:ext cx="2895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8447" y="398463"/>
            <a:ext cx="417671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altLang="ca-ES" dirty="0">
                <a:solidFill>
                  <a:prstClr val="black"/>
                </a:solidFill>
                <a:latin typeface="Times New Roman" pitchFamily="18" charset="0"/>
              </a:rPr>
              <a:t>Règim senyorial al món rural</a:t>
            </a:r>
          </a:p>
        </p:txBody>
      </p:sp>
      <p:pic>
        <p:nvPicPr>
          <p:cNvPr id="11" name="Picture 5" descr="EF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429" y="1399638"/>
            <a:ext cx="1757758" cy="271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650" y="3272696"/>
            <a:ext cx="495421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altLang="ca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Artesanat basat en els gremis.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a-ES" altLang="ca-E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Activitats comercials. Fires, mercats i comerç marítim.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665954" y="340253"/>
            <a:ext cx="12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Context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78447" y="2825886"/>
            <a:ext cx="417671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altLang="ca-ES" dirty="0">
                <a:solidFill>
                  <a:prstClr val="black"/>
                </a:solidFill>
                <a:latin typeface="Times New Roman" pitchFamily="18" charset="0"/>
              </a:rPr>
              <a:t>A les ciutats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6652" y="8524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buFont typeface="Wingdings" pitchFamily="2" charset="2"/>
              <a:buChar char="Ø"/>
              <a:defRPr/>
            </a:pPr>
            <a:r>
              <a:rPr lang="ca-ES" altLang="ca-E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petita explotació pagesa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ca-ES" altLang="ca-E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nivell tecnològic baix [però canvis a l’Europa Nord – Occidental a partir del segle XI]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ca-ES" altLang="ca-E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limitacions en la comercialització (fins el desenvolupament urbà i del comerç)</a:t>
            </a:r>
          </a:p>
          <a:p>
            <a:pPr lvl="0" algn="just">
              <a:buFont typeface="Wingdings" pitchFamily="2" charset="2"/>
              <a:buChar char="Ø"/>
              <a:defRPr/>
            </a:pPr>
            <a:r>
              <a:rPr lang="ca-ES" altLang="ca-ES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noves relacions socials basades en la coacció. Sostracció senyorial.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60" y="4239974"/>
            <a:ext cx="2593857" cy="1768131"/>
          </a:xfrm>
          <a:prstGeom prst="rect">
            <a:avLst/>
          </a:prstGeom>
        </p:spPr>
      </p:pic>
      <p:sp>
        <p:nvSpPr>
          <p:cNvPr id="17" name="Rectangle 7"/>
          <p:cNvSpPr/>
          <p:nvPr/>
        </p:nvSpPr>
        <p:spPr>
          <a:xfrm>
            <a:off x="266652" y="4477217"/>
            <a:ext cx="5737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VIII-IX els jueus controlen el comerç al mediterrani i orient i els frisons a Europa.</a:t>
            </a:r>
            <a:endParaRPr lang="ca-ES" sz="1600" kern="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IX-X: invasions normandes (normands, escandinaus, ...), que destrueixen o desarticulen el comerç carolingi [ s. IX ]</a:t>
            </a:r>
            <a:endParaRPr lang="ca-ES" sz="1600" kern="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IX-X: gran importància dels jueus al Mediterrani:</a:t>
            </a:r>
          </a:p>
          <a:p>
            <a:pPr lvl="1">
              <a:tabLst>
                <a:tab pos="-457200" algn="l"/>
              </a:tabLst>
            </a:pP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- ports 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italians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(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poc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a 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poc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competència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dels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1600" kern="5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italians</a:t>
            </a:r>
            <a:r>
              <a:rPr lang="en-US" sz="1600" kern="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)</a:t>
            </a:r>
            <a:endParaRPr lang="ca-ES" sz="1600" kern="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a-ES" sz="1600" kern="100" spc="-1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c. 1050, crisi d'aquest comerç: els eslaus es faran càrrec del comerç del Bàltic.</a:t>
            </a:r>
            <a:endParaRPr lang="ca-ES" sz="1600" kern="5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78447" y="4009911"/>
            <a:ext cx="417671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altLang="ca-ES" dirty="0">
                <a:solidFill>
                  <a:prstClr val="black"/>
                </a:solidFill>
                <a:latin typeface="Times New Roman" pitchFamily="18" charset="0"/>
              </a:rPr>
              <a:t>Comerç medieval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069472" y="106075"/>
            <a:ext cx="302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39" y="276198"/>
            <a:ext cx="14509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6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441115" y="244575"/>
            <a:ext cx="39319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1">
                    <a:lumMod val="50000"/>
                  </a:schemeClr>
                </a:solidFill>
              </a:rPr>
              <a:t>Baixa Edat Mitjana – Context comercial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07230" y="839165"/>
            <a:ext cx="2895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87090" y="1034400"/>
            <a:ext cx="79718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sorgeix el 1358 a partir de les hanses següents: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628650" lvl="1" indent="-171450" algn="just"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Hansa germana de </a:t>
            </a:r>
            <a:r>
              <a:rPr lang="ca-ES" sz="12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Wisby</a:t>
            </a: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[1161]</a:t>
            </a:r>
            <a:endParaRPr lang="ca-ES" sz="12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628650" lvl="1" indent="-171450" algn="just"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Les de </a:t>
            </a:r>
            <a:r>
              <a:rPr lang="ca-ES" sz="12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Lubeck</a:t>
            </a: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, Hamburg, </a:t>
            </a:r>
            <a:r>
              <a:rPr lang="ca-ES" sz="12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Wismar</a:t>
            </a: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 </a:t>
            </a:r>
            <a:r>
              <a:rPr lang="ca-ES" sz="12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Rostock</a:t>
            </a: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[1259]</a:t>
            </a:r>
            <a:endParaRPr lang="ca-ES" sz="12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628650" lvl="1" indent="-171450" algn="just"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Colònia i </a:t>
            </a:r>
            <a:r>
              <a:rPr lang="ca-ES" sz="12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Westfàlia</a:t>
            </a:r>
            <a:r>
              <a:rPr lang="ca-ES" sz="12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[1281]</a:t>
            </a:r>
            <a:endParaRPr lang="ca-ES" sz="12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enemiga Dinamarca.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objectius: garantir avantatges comercials, amb dret d'emmagatzemar o dipositar; declaració dels productes estrangers; boicot a un port o regió.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 { </a:t>
            </a:r>
            <a:r>
              <a:rPr lang="ca-ES" sz="16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kontors</a:t>
            </a: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: magatzems fortificats (pirateria); vid. mapa }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  conflictes interns per manca d'una constitució.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XV-XVI: decadència. Una de les causes de la seva crisi al XV fou no haver sabut relacionar-se comercialment amb la zona italiana.    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acabades les invasions es torna al sistema del s. IX: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ruta principal: Imperi bizantí i Orient mitjà --- ports italians ---  Europa occidental.</a:t>
            </a:r>
            <a:endParaRPr lang="ca-ES" sz="1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7090" y="4672786"/>
            <a:ext cx="7917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lligam fira/mercat. La fira permet donar sortida als productes de la manufactura domèstica rural.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el primer cicle de fires és el de Flandes, constituït totalment c. 1125.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les fires de la </a:t>
            </a:r>
            <a:r>
              <a:rPr lang="ca-ES" sz="15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Champagne</a:t>
            </a: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foren les més importants de l'Edat Mitjana, assolint el seu esplendor al XIII.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les fires tendiran a ésser llocs de trobada per a saldar comptes més que per a veure gèneres.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 Europa oriental l'expansió de les fires es produeix a partir dels </a:t>
            </a:r>
            <a:r>
              <a:rPr lang="ca-ES" sz="15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ss</a:t>
            </a: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 XIV-XV; quan a Europa occidental entren en crisi.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 partir del segle XV només s'autoritzaran nous mercats a Europa oriental.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3894" y="676564"/>
            <a:ext cx="417671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 Lliga Hanseàtica</a:t>
            </a:r>
            <a:endParaRPr lang="ca-ES" altLang="ca-E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41115" y="4303454"/>
            <a:ext cx="442290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Desenvolupament urbà i de les fires i mercats</a:t>
            </a:r>
            <a:endParaRPr lang="ca-ES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 1"/>
          <p:cNvGrpSpPr/>
          <p:nvPr/>
        </p:nvGrpSpPr>
        <p:grpSpPr>
          <a:xfrm>
            <a:off x="759414" y="1018909"/>
            <a:ext cx="7660120" cy="5344710"/>
            <a:chOff x="5475867" y="3083587"/>
            <a:chExt cx="3315807" cy="2577646"/>
          </a:xfrm>
        </p:grpSpPr>
        <p:pic>
          <p:nvPicPr>
            <p:cNvPr id="3" name="Imat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5867" y="3083587"/>
              <a:ext cx="3315807" cy="2290648"/>
            </a:xfrm>
            <a:prstGeom prst="rect">
              <a:avLst/>
            </a:prstGeom>
          </p:spPr>
        </p:pic>
        <p:sp>
          <p:nvSpPr>
            <p:cNvPr id="4" name="QuadreDeText 3"/>
            <p:cNvSpPr txBox="1"/>
            <p:nvPr/>
          </p:nvSpPr>
          <p:spPr>
            <a:xfrm>
              <a:off x="6444342" y="5483112"/>
              <a:ext cx="1378857" cy="178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dirty="0"/>
                <a:t>Hansa, s. XV</a:t>
              </a:r>
              <a:endParaRPr lang="es-ES" dirty="0"/>
            </a:p>
          </p:txBody>
        </p:sp>
      </p:grpSp>
      <p:grpSp>
        <p:nvGrpSpPr>
          <p:cNvPr id="5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6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7" name="CuadroTexto 3"/>
            <p:cNvSpPr txBox="1"/>
            <p:nvPr/>
          </p:nvSpPr>
          <p:spPr>
            <a:xfrm>
              <a:off x="6746516" y="425923"/>
              <a:ext cx="1073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8" name="CuadroTexto 4"/>
          <p:cNvSpPr txBox="1"/>
          <p:nvPr/>
        </p:nvSpPr>
        <p:spPr>
          <a:xfrm>
            <a:off x="5574615" y="831555"/>
            <a:ext cx="3931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Edat Mitjana – Context comercial</a:t>
            </a:r>
          </a:p>
        </p:txBody>
      </p:sp>
    </p:spTree>
    <p:extLst>
      <p:ext uri="{BB962C8B-B14F-4D97-AF65-F5344CB8AC3E}">
        <p14:creationId xmlns:p14="http://schemas.microsoft.com/office/powerpoint/2010/main" val="5253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6719745" y="1433755"/>
            <a:ext cx="2403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Edat Mitjana – Context comercial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748413" y="1033645"/>
            <a:ext cx="2265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54620" y="2099424"/>
            <a:ext cx="63121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 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r>
              <a:rPr lang="ca-ES" sz="15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Origen dels comerciants.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Procedència dels capitals dels comerciants: l'agricultura. Ja a l'Alta Edat Mitjana hi ha terratinents, al centre i nord d'Itàlia, que col·loquen capitals procedents de la terra en negocis comercials a gran escala [això no és així a l'Europa septentrional ].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XII-XIII: creixement del nombre de comerciants.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      banca senzilla relacionada amb els canvistes.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      comerciants-banquers.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XIII-XIV: comerç compartit amb altres activitats.</a:t>
            </a:r>
            <a:endParaRPr lang="ca-ES" sz="15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abans de la </a:t>
            </a:r>
            <a:r>
              <a:rPr lang="ca-ES" sz="1500" u="sng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revolució comercial</a:t>
            </a:r>
            <a:r>
              <a:rPr lang="ca-ES" sz="15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, el comerciant viatja sol amb les seves mercaderies, que no són nombroses quantitativament.</a:t>
            </a:r>
            <a:endParaRPr lang="ca-ES" sz="15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589129" y="1033645"/>
            <a:ext cx="3931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Edat Mitjana – Context comercial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07230" y="839165"/>
            <a:ext cx="2895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46081" y="1742359"/>
            <a:ext cx="82508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ca-ES" sz="1600" kern="0" dirty="0">
                <a:solidFill>
                  <a:srgbClr val="336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comença a Itàlia a </a:t>
            </a:r>
            <a:r>
              <a:rPr lang="ca-ES" sz="16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f.XIII</a:t>
            </a: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- </a:t>
            </a:r>
            <a:r>
              <a:rPr lang="ca-ES" sz="16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i.XIV</a:t>
            </a: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; i s'estén, durant els segles XIV-XV [malgrat la crisi], per gran part d'Europa Occidental [Alemanya, ...]. Excepcions: Zona del Bàltic, Europa Oriental i Anglaterra (arriba al XVI).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incidència  a Barcelona pels seus contactes amb Itàlia [</a:t>
            </a:r>
            <a:r>
              <a:rPr lang="ca-ES" sz="1600" u="sng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Llibre del Consolat de Mar</a:t>
            </a: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].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canvi en la forma de treballar dels comerciants: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sedentaris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factors, transportistes, assegurances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formen companyies amb comerciants de la seva ciutat i d'altres llocs [factors]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u="sng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comerç a llarga distància però a petita escala, protegit per les ciutats-estat italianes [Venècia, Gènova, Milà, ...]</a:t>
            </a: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  * noves eines: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nou mètode de tinença de llibres [ comptabilitat per partida doble ], però no va tenir conseqüències revolucionàries clares [ més que res ordre ].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desenvolupament de bancs internacionals centralitzats [ Florència ].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2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desenvolupament del crèdit gràcies a la lletra de canvi.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XIV-XV: acta notarial [canvi sec]; eina dificultosa.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1" algn="just">
              <a:tabLst>
                <a:tab pos="-457200" algn="l"/>
              </a:tabLst>
            </a:pPr>
            <a:r>
              <a:rPr lang="ca-ES" sz="16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al XIV, però sobretot al XV, desenvolupament de la lletra de canvi, molt útil per a transaccions a distància.</a:t>
            </a:r>
            <a:endParaRPr lang="ca-ES" sz="16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0922" y="1357912"/>
            <a:ext cx="6660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/>
            <a:r>
              <a:rPr lang="ca-ES" sz="2400" kern="1600" cap="small" dirty="0">
                <a:solidFill>
                  <a:srgbClr val="66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REVOLUCIÓ COMERCIAL ITALIANA.</a:t>
            </a:r>
          </a:p>
        </p:txBody>
      </p:sp>
    </p:spTree>
    <p:extLst>
      <p:ext uri="{BB962C8B-B14F-4D97-AF65-F5344CB8AC3E}">
        <p14:creationId xmlns:p14="http://schemas.microsoft.com/office/powerpoint/2010/main" val="27355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46284" y="335806"/>
            <a:ext cx="1467318" cy="525424"/>
            <a:chOff x="6746516" y="268244"/>
            <a:chExt cx="1467318" cy="52542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766" y="268244"/>
              <a:ext cx="394068" cy="52542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746516" y="361679"/>
              <a:ext cx="1069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Història del </a:t>
              </a:r>
            </a:p>
            <a:p>
              <a:pPr algn="ctr"/>
              <a:r>
                <a:rPr lang="ca-E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Pensament Econòmic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589129" y="1033645"/>
            <a:ext cx="3931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Edat Mitjana – Context comercial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107230" y="839165"/>
            <a:ext cx="2895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primera escolàstica i l’escolàstica hispànica.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8482" y="1474346"/>
            <a:ext cx="86567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tabLst>
                <a:tab pos="-457200" algn="l"/>
              </a:tabLst>
            </a:pP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XIII-XIV: desenvolupament comercial català [burgesia; competència de </a:t>
            </a:r>
            <a:r>
              <a:rPr lang="ca-ES" sz="1700" u="sng" kern="100" spc="-1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Gènova</a:t>
            </a:r>
            <a:r>
              <a:rPr lang="ca-ES" sz="1700" kern="100" spc="-1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Venècia, Pisa, Provença, ...].</a:t>
            </a:r>
            <a:endParaRPr lang="ca-ES" sz="1700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7200" lvl="2" algn="just">
              <a:tabLst>
                <a:tab pos="-457200" algn="l"/>
              </a:tabLst>
            </a:pP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base: la indústria artesanal (esp. tèxtil) / burgesia comercial.</a:t>
            </a:r>
            <a:endParaRPr lang="ca-ES" sz="1700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7200" lvl="2" algn="just">
              <a:tabLst>
                <a:tab pos="-457200" algn="l"/>
              </a:tabLst>
            </a:pP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comerç bàsic: </a:t>
            </a:r>
          </a:p>
          <a:p>
            <a:pPr marL="914400" lvl="3" algn="just">
              <a:tabLst>
                <a:tab pos="-457200" algn="l"/>
              </a:tabLst>
            </a:pP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importació de cereals [blat de Sicília i Sardenya], sucre, cotó i productes orientals (espècies, drogues, teles precioses).</a:t>
            </a:r>
            <a:endParaRPr lang="ca-ES" sz="1700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914400" lvl="3" algn="just">
              <a:tabLst>
                <a:tab pos="-457200" algn="l"/>
              </a:tabLst>
            </a:pPr>
            <a:r>
              <a:rPr lang="ca-ES" sz="1700" kern="100" spc="-1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exportació de teixits i draps de llana a Itàlia; i d'esclaus sarraïns [reconquesta XIII, València i Mallorca].</a:t>
            </a:r>
            <a:endParaRPr lang="ca-ES" sz="1700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0850" indent="30163" algn="just">
              <a:spcAft>
                <a:spcPts val="0"/>
              </a:spcAft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consolats catalans i mallorquins.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908050" lvl="2" indent="-30163" algn="just"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cinc rutes: 1. Occitània - Provença. 2. Illes, Tirrè, Adriàtic i Mediterrània oriental. 3. </a:t>
            </a:r>
            <a:r>
              <a:rPr lang="ca-ES" sz="17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Magrib</a:t>
            </a: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 i </a:t>
            </a:r>
            <a:r>
              <a:rPr lang="ca-ES" sz="17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Ifriquia</a:t>
            </a: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 4. Cabotatge català a les costes del </a:t>
            </a:r>
            <a:r>
              <a:rPr lang="ca-ES" sz="17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Magrib</a:t>
            </a: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. 5. Atlàntica.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0850" indent="30163" algn="just">
              <a:spcAft>
                <a:spcPts val="0"/>
              </a:spcAft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políticament: XIV Sardenya, Atenes i </a:t>
            </a:r>
            <a:r>
              <a:rPr lang="ca-ES" sz="1700" kern="100" spc="-10" dirty="0" err="1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Neopàtria</a:t>
            </a: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; XV Nàpols.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f. XIV: crisi paral·lela a la general europea.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 XV: conflictes Biga/Busca.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0850" lvl="2" indent="30163"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Els privilegis de Barcelona li permeten controlar la política exterior: important el control del municipi barcelonès.</a:t>
            </a:r>
            <a:endParaRPr lang="ca-ES" sz="1700" kern="50" dirty="0"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450850" lvl="2" indent="30163">
              <a:tabLst>
                <a:tab pos="-457200" algn="l"/>
              </a:tabLst>
            </a:pPr>
            <a:r>
              <a:rPr lang="ca-ES" sz="1700" kern="100" spc="-10" dirty="0">
                <a:latin typeface="Times New Roman" panose="02020603050405020304" pitchFamily="18" charset="0"/>
                <a:ea typeface="SimSun" panose="02010600030101010101" pitchFamily="2" charset="-122"/>
                <a:cs typeface="Tahoma" panose="020B0604030504040204" pitchFamily="34" charset="0"/>
              </a:rPr>
              <a:t>** Busca: partit que representa els artesans i els comerciants exportadors [proteccionistes]. Biga: partit que representa els comerciants importadors de productes de luxes [lliurecanvista].</a:t>
            </a:r>
            <a:endParaRPr lang="ca-ES" sz="17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8146"/>
            <a:ext cx="3795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ca-ES" sz="24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DESENVOLUPAMENT </a:t>
            </a:r>
          </a:p>
          <a:p>
            <a:pPr indent="450215" algn="ctr">
              <a:spcAft>
                <a:spcPts val="0"/>
              </a:spcAft>
            </a:pPr>
            <a:r>
              <a:rPr lang="ca-ES" sz="24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COMERCIAL CATALÀ</a:t>
            </a:r>
            <a:endParaRPr lang="ca-ES" sz="2400" kern="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2469</Words>
  <Application>Microsoft Office PowerPoint</Application>
  <PresentationFormat>Presentación en pantalla (4:3)</PresentationFormat>
  <Paragraphs>305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Universitat de Lleida</dc:creator>
  <cp:lastModifiedBy>Universitat de Lleida</cp:lastModifiedBy>
  <cp:revision>4</cp:revision>
  <dcterms:created xsi:type="dcterms:W3CDTF">2022-10-03T10:43:50Z</dcterms:created>
  <dcterms:modified xsi:type="dcterms:W3CDTF">2022-10-03T10:58:05Z</dcterms:modified>
</cp:coreProperties>
</file>