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D87A-9B31-4B41-88CA-071B96E1606F}" type="datetimeFigureOut">
              <a:rPr lang="ca-ES" smtClean="0"/>
              <a:t>09/10/2022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E8472-AC2F-46E5-AA3C-2E98692DDD4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344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1pPr>
            <a:lvl2pPr marL="742877" indent="-285722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2pPr>
            <a:lvl3pPr marL="1142888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3pPr>
            <a:lvl4pPr marL="1600043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199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9pPr>
          </a:lstStyle>
          <a:p>
            <a:fld id="{44FDE347-7E93-48BE-8ACB-972BF0277F92}" type="slidenum">
              <a:rPr lang="es-ES" altLang="es-ES" sz="1300">
                <a:solidFill>
                  <a:prstClr val="black"/>
                </a:solidFill>
              </a:rPr>
              <a:pPr/>
              <a:t>9</a:t>
            </a:fld>
            <a:endParaRPr lang="es-ES" altLang="es-ES" sz="13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9840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1pPr>
            <a:lvl2pPr marL="742877" indent="-285722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2pPr>
            <a:lvl3pPr marL="1142888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3pPr>
            <a:lvl4pPr marL="1600043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199" indent="-228578"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96633"/>
                </a:solidFill>
                <a:latin typeface="Times New Roman" panose="02020603050405020304" pitchFamily="18" charset="0"/>
              </a:defRPr>
            </a:lvl9pPr>
          </a:lstStyle>
          <a:p>
            <a:fld id="{3C1EED95-9AC4-4899-BFCD-E47873C53837}" type="slidenum">
              <a:rPr lang="es-ES" altLang="es-ES" sz="1300">
                <a:solidFill>
                  <a:prstClr val="black"/>
                </a:solidFill>
              </a:rPr>
              <a:pPr/>
              <a:t>11</a:t>
            </a:fld>
            <a:endParaRPr lang="es-ES" altLang="es-ES" sz="130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62295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1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5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9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0B0F-65DA-449F-A180-4C9B8084BB42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263C-2901-43E2-B18A-30FEF37C30F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0668" y="1506472"/>
            <a:ext cx="7875139" cy="1477328"/>
          </a:xfrm>
          <a:prstGeom prst="rect">
            <a:avLst/>
          </a:prstGeom>
          <a:ln w="263525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ca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4- Escoles clàssica d’economia.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Adam Smith, Thomas R. Malthus, David Ricardo i John Stuart Mill.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Escola clàssica francesa: Jean B. Say. </a:t>
            </a:r>
            <a:endParaRPr lang="fr-FR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>
            <a:off x="540669" y="3535607"/>
            <a:ext cx="7875139" cy="2031325"/>
          </a:xfrm>
          <a:prstGeom prst="rect">
            <a:avLst/>
          </a:prstGeom>
          <a:ln w="263525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ca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 Socialisme utòpic, marxisme i anarquisme.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Saint Simon, Fourier, Robert Owen i el socialisme utòpic.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Karl Marx, Friedrich Engels i el materialisme històric.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Proudhon</a:t>
            </a: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a-E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Bakunin</a:t>
            </a: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a-E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Kropotkin</a:t>
            </a: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ca-ES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Malatesta</a:t>
            </a:r>
            <a:r>
              <a:rPr lang="ca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1798980" y="491898"/>
            <a:ext cx="51462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Context temes 4 i 5. Primera </a:t>
            </a:r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37423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5135" r="3361" b="10988"/>
          <a:stretch/>
        </p:blipFill>
        <p:spPr bwMode="auto">
          <a:xfrm>
            <a:off x="546327" y="913921"/>
            <a:ext cx="3222172" cy="4267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7975" y="5554905"/>
            <a:ext cx="4004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/>
            <a:r>
              <a:rPr lang="ca-E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McNEIL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I. (1990),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Encyclopaedia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History of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technology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Londres-Nova York: </a:t>
            </a:r>
            <a:r>
              <a:rPr lang="ca-E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Routledge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21" y="995078"/>
            <a:ext cx="1559787" cy="189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4" y="985810"/>
            <a:ext cx="2940723" cy="1899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9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10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364317" y="3168381"/>
            <a:ext cx="421642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1769 1ª mv de Watt, condensador separat; 1775, s'usen a </a:t>
            </a:r>
            <a:r>
              <a:rPr lang="ca-E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Cornualla</a:t>
            </a:r>
            <a:r>
              <a:rPr lang="ca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(mines d'estany).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1781 2ª mv de Watt: millores que permeten convertir el moviment alternatiu en rotatori (molins de farina) </a:t>
            </a:r>
            <a:r>
              <a:rPr lang="ca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filat de cotó el 1785.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27521" y="5208570"/>
            <a:ext cx="102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>
                <a:solidFill>
                  <a:prstClr val="black"/>
                </a:solidFill>
              </a:rPr>
              <a:t>Newcomen</a:t>
            </a:r>
            <a:endParaRPr lang="ca-ES" sz="1400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8978" y="5235666"/>
            <a:ext cx="172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prstClr val="black"/>
                </a:solidFill>
              </a:rPr>
              <a:t>1ª màquina de Watt</a:t>
            </a:r>
          </a:p>
        </p:txBody>
      </p:sp>
      <p:sp>
        <p:nvSpPr>
          <p:cNvPr id="15" name="CuadroTexto 4"/>
          <p:cNvSpPr txBox="1"/>
          <p:nvPr/>
        </p:nvSpPr>
        <p:spPr>
          <a:xfrm>
            <a:off x="1393795" y="287437"/>
            <a:ext cx="50663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543602"/>
            <a:ext cx="2572582" cy="153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066501" y="6179934"/>
            <a:ext cx="172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prstClr val="black"/>
                </a:solidFill>
              </a:rPr>
              <a:t>2ª màquina de Watt</a:t>
            </a:r>
          </a:p>
        </p:txBody>
      </p:sp>
    </p:spTree>
    <p:extLst>
      <p:ext uri="{BB962C8B-B14F-4D97-AF65-F5344CB8AC3E}">
        <p14:creationId xmlns:p14="http://schemas.microsoft.com/office/powerpoint/2010/main" val="62451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26953" y="80541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196" name="Picture 5" descr="msoC41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4" y="932669"/>
            <a:ext cx="2743367" cy="22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799553" y="1121654"/>
            <a:ext cx="3305759" cy="338554"/>
          </a:xfrm>
          <a:prstGeom prst="rect">
            <a:avLst/>
          </a:prstGeom>
          <a:solidFill>
            <a:srgbClr val="EAEA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algn="ctr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996633"/>
                </a:solidFill>
                <a:latin typeface="Trebuchet MS" panose="020B0603020202020204" pitchFamily="34" charset="0"/>
              </a:rPr>
              <a:t>GRAN BRETANYA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0943" y="1585264"/>
            <a:ext cx="4250282" cy="954107"/>
          </a:xfrm>
          <a:prstGeom prst="rect">
            <a:avLst/>
          </a:prstGeom>
          <a:solidFill>
            <a:srgbClr val="EAEAE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indent="-457200" algn="just">
              <a:spcBef>
                <a:spcPct val="0"/>
              </a:spcBef>
              <a:buFontTx/>
              <a:buNone/>
            </a:pPr>
            <a:r>
              <a:rPr lang="ca-ES" altLang="es-ES" sz="1400" b="1" dirty="0">
                <a:solidFill>
                  <a:srgbClr val="663300"/>
                </a:solidFill>
              </a:rPr>
              <a:t>La revolució industrial és una acceleració del creixement econòmic gràcies a un canvi econòmic i social produït a través d’una forma de produir capitalista.</a:t>
            </a:r>
            <a:endParaRPr lang="es-ES" altLang="es-ES" sz="1400" b="1" dirty="0">
              <a:solidFill>
                <a:srgbClr val="663300"/>
              </a:solidFill>
            </a:endParaRPr>
          </a:p>
        </p:txBody>
      </p:sp>
      <p:grpSp>
        <p:nvGrpSpPr>
          <p:cNvPr id="8" name="Grupo 1"/>
          <p:cNvGrpSpPr/>
          <p:nvPr/>
        </p:nvGrpSpPr>
        <p:grpSpPr>
          <a:xfrm>
            <a:off x="7440289" y="287437"/>
            <a:ext cx="1467318" cy="525424"/>
            <a:chOff x="6746516" y="268244"/>
            <a:chExt cx="1467318" cy="525424"/>
          </a:xfrm>
        </p:grpSpPr>
        <p:pic>
          <p:nvPicPr>
            <p:cNvPr id="9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10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12" name="CuadroTexto 4"/>
          <p:cNvSpPr txBox="1"/>
          <p:nvPr/>
        </p:nvSpPr>
        <p:spPr>
          <a:xfrm>
            <a:off x="1482571" y="287437"/>
            <a:ext cx="49775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486971" y="2604282"/>
            <a:ext cx="4153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/>
            <a:r>
              <a:rPr lang="ca-ES" sz="1400" dirty="0">
                <a:solidFill>
                  <a:prstClr val="black"/>
                </a:solidFill>
              </a:rPr>
              <a:t>HOBSBAWM, E.J. (1977),</a:t>
            </a:r>
            <a:r>
              <a:rPr lang="ca-ES" sz="1400" i="1" dirty="0">
                <a:solidFill>
                  <a:prstClr val="black"/>
                </a:solidFill>
              </a:rPr>
              <a:t> Industria e Imperio. Una historia </a:t>
            </a:r>
            <a:r>
              <a:rPr lang="ca-ES" sz="1400" i="1" dirty="0" err="1">
                <a:solidFill>
                  <a:prstClr val="black"/>
                </a:solidFill>
              </a:rPr>
              <a:t>económica</a:t>
            </a:r>
            <a:r>
              <a:rPr lang="ca-ES" sz="1400" i="1" dirty="0">
                <a:solidFill>
                  <a:prstClr val="black"/>
                </a:solidFill>
              </a:rPr>
              <a:t> de Gran </a:t>
            </a:r>
            <a:r>
              <a:rPr lang="ca-ES" sz="1400" i="1" dirty="0" err="1">
                <a:solidFill>
                  <a:prstClr val="black"/>
                </a:solidFill>
              </a:rPr>
              <a:t>Bretaña</a:t>
            </a:r>
            <a:r>
              <a:rPr lang="ca-ES" sz="1400" i="1" dirty="0">
                <a:solidFill>
                  <a:prstClr val="black"/>
                </a:solidFill>
              </a:rPr>
              <a:t> </a:t>
            </a:r>
            <a:r>
              <a:rPr lang="ca-ES" sz="1400" i="1" dirty="0" err="1">
                <a:solidFill>
                  <a:prstClr val="black"/>
                </a:solidFill>
              </a:rPr>
              <a:t>desde</a:t>
            </a:r>
            <a:r>
              <a:rPr lang="ca-ES" sz="1400" i="1" dirty="0">
                <a:solidFill>
                  <a:prstClr val="black"/>
                </a:solidFill>
              </a:rPr>
              <a:t> 1750</a:t>
            </a:r>
            <a:r>
              <a:rPr lang="ca-ES" sz="1400" dirty="0">
                <a:solidFill>
                  <a:prstClr val="black"/>
                </a:solidFill>
              </a:rPr>
              <a:t>, Barcelona: Ariel.</a:t>
            </a:r>
          </a:p>
        </p:txBody>
      </p:sp>
      <p:sp>
        <p:nvSpPr>
          <p:cNvPr id="14" name="CuadroTexto 5"/>
          <p:cNvSpPr txBox="1"/>
          <p:nvPr/>
        </p:nvSpPr>
        <p:spPr>
          <a:xfrm>
            <a:off x="526953" y="3435742"/>
            <a:ext cx="8225658" cy="3262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sz="1300" dirty="0">
                <a:solidFill>
                  <a:prstClr val="black"/>
                </a:solidFill>
              </a:rPr>
              <a:t>Origen de la indústria tèxtil cotonera [capitalista – petita i mitjana empresa fins la màquina de vapor, a diferència  del que succeeix amb el capitalisme agrari (</a:t>
            </a:r>
            <a:r>
              <a:rPr lang="ca-ES" sz="1300" i="1" dirty="0" err="1">
                <a:solidFill>
                  <a:prstClr val="black"/>
                </a:solidFill>
              </a:rPr>
              <a:t>enclosures</a:t>
            </a:r>
            <a:r>
              <a:rPr lang="ca-ES" sz="1300" dirty="0">
                <a:solidFill>
                  <a:prstClr val="black"/>
                </a:solidFill>
              </a:rPr>
              <a:t>)].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1ª llei del calicó (1701)          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2ª llei del calicó (1721)       </a:t>
            </a:r>
          </a:p>
          <a:p>
            <a:pPr lvl="1"/>
            <a:r>
              <a:rPr lang="ca-ES" sz="1300" dirty="0">
                <a:solidFill>
                  <a:prstClr val="black"/>
                </a:solidFill>
              </a:rPr>
              <a:t>industrialització capitalista com a canvi en el mode de producció [K. Marx, El Capital]. A partir dels  anys 1720s.</a:t>
            </a:r>
          </a:p>
          <a:p>
            <a:r>
              <a:rPr lang="ca-ES" sz="1300" dirty="0">
                <a:solidFill>
                  <a:prstClr val="black"/>
                </a:solidFill>
              </a:rPr>
              <a:t>Origen de la revolució industrial: revolució industrial com a innovació tecnològica amb augment de la productivitat [</a:t>
            </a:r>
            <a:r>
              <a:rPr lang="ca-ES" sz="1300" dirty="0" err="1">
                <a:solidFill>
                  <a:prstClr val="black"/>
                </a:solidFill>
              </a:rPr>
              <a:t>Mokyr</a:t>
            </a:r>
            <a:r>
              <a:rPr lang="ca-ES" sz="1300" dirty="0">
                <a:solidFill>
                  <a:prstClr val="black"/>
                </a:solidFill>
              </a:rPr>
              <a:t>].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inici RI 1770-1820: GB, Suïssa, USA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el 1785 s’incorpora la màquina de vapor a la filatura a GB..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la demanda interior creix lentament al segle XVIII i hi ha la competència de les manufactures protoindustrials.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fins 1820 predomina la producció manufacturera protoindustrial per sobre de la indústria capitalista.</a:t>
            </a:r>
          </a:p>
          <a:p>
            <a:pPr lvl="3" algn="just"/>
            <a:r>
              <a:rPr lang="es-ES_tradn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BERG, M., </a:t>
            </a:r>
            <a:r>
              <a:rPr lang="es-ES_tradnl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era de las manufacturas. 1700-1820. Una nueva historia de la Revolución industrial británica</a:t>
            </a:r>
            <a:r>
              <a:rPr lang="es-ES_tradn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Crítica, Barcelona, 1987.</a:t>
            </a:r>
            <a:endParaRPr lang="ca-ES" sz="1300" dirty="0">
              <a:solidFill>
                <a:prstClr val="black"/>
              </a:solidFill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sz="1300" dirty="0">
                <a:solidFill>
                  <a:prstClr val="black"/>
                </a:solidFill>
              </a:rPr>
              <a:t>al segle XIX es consolida la revolució industrial britànica en un context comercial mundial.</a:t>
            </a:r>
          </a:p>
          <a:p>
            <a:endParaRPr lang="ca-ES" sz="1300" dirty="0">
              <a:solidFill>
                <a:prstClr val="black"/>
              </a:solidFill>
            </a:endParaRPr>
          </a:p>
        </p:txBody>
      </p:sp>
      <p:sp>
        <p:nvSpPr>
          <p:cNvPr id="15" name="Cerrar corchete 1"/>
          <p:cNvSpPr/>
          <p:nvPr/>
        </p:nvSpPr>
        <p:spPr>
          <a:xfrm>
            <a:off x="3064854" y="3942763"/>
            <a:ext cx="67377" cy="3478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sz="140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2231" y="3978189"/>
            <a:ext cx="1148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solidFill>
                  <a:prstClr val="black"/>
                </a:solidFill>
              </a:rPr>
              <a:t>Proteccionisme</a:t>
            </a:r>
          </a:p>
        </p:txBody>
      </p:sp>
    </p:spTree>
    <p:extLst>
      <p:ext uri="{BB962C8B-B14F-4D97-AF65-F5344CB8AC3E}">
        <p14:creationId xmlns:p14="http://schemas.microsoft.com/office/powerpoint/2010/main" val="40640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00060" y="767795"/>
            <a:ext cx="7501408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1" indent="-457200"/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MOKYR, J., </a:t>
            </a:r>
            <a:r>
              <a:rPr lang="es-ES" sz="1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La palanca de la riqueza</a:t>
            </a:r>
            <a:r>
              <a:rPr lang="es-ES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, Alianza, Madrid, 1993.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Innovació: generalització d’un invent en una zona.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MOKYR: innovació 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concepte clau (macro i microinvents). Un invent implica un gran creixement de la productivitat i de la riquesa però arriba un moment que ja no tant. </a:t>
            </a:r>
          </a:p>
          <a:p>
            <a:pPr lvl="3" indent="-457200"/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 microinvents són millores d’aquest invent que permeten augments més modestos de la productivitat però continuats.</a:t>
            </a:r>
          </a:p>
          <a:p>
            <a:pPr lvl="1" indent="-457200"/>
            <a:endParaRPr lang="ca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TUNZELMAN: Formes principals d’innovació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les millores dels creadors de les noves tecnologies. 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les aportacions a la millora que fan els treballadors/es que empren la tecnologia.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/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ca-E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a-E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recerca tecnològica als centres de recerca i universitats.</a:t>
            </a:r>
            <a:endParaRPr lang="es-E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1030359" y="5023414"/>
            <a:ext cx="75014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Conclusió sobre la revolució industrial:</a:t>
            </a:r>
          </a:p>
          <a:p>
            <a:pPr lvl="1"/>
            <a:r>
              <a:rPr lang="ca-ES" dirty="0">
                <a:solidFill>
                  <a:prstClr val="black"/>
                </a:solidFill>
              </a:rPr>
              <a:t>Procés de canvi que implica l’economia, la societat i la cultura, i “tal vegada” l’habitabilitat de la Terra.</a:t>
            </a:r>
          </a:p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500059" y="3408777"/>
            <a:ext cx="803170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marL="450215" indent="-450215" algn="just"/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A partir de f. XVIII: la transformació de la indústria de cotó i del metall angleses 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canvia les connexions comercials i les especialitzacions industrials d’Europa:</a:t>
            </a:r>
            <a:endParaRPr lang="ca-E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a-ES" sz="1400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ca-ES" sz="1400" kern="5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Pollard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: industrialització 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estructura europea. Interrelacions regionals del comerç i l’especialització:</a:t>
            </a:r>
            <a:endParaRPr lang="ca-E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/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fil britànic 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telers alemanys.</a:t>
            </a:r>
            <a:endParaRPr lang="ca-E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/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ferro britànic 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a-ES" sz="14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articles de metall alemanys</a:t>
            </a:r>
            <a:endParaRPr lang="ca-E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721982" y="861230"/>
            <a:ext cx="7827247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Canvi tecnològic</a:t>
            </a:r>
          </a:p>
          <a:p>
            <a:endParaRPr lang="ca-E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</a:t>
            </a:r>
            <a:r>
              <a:rPr lang="ca-ES" sz="1600" dirty="0">
                <a:solidFill>
                  <a:srgbClr val="CC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Tèxtil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1733 llançadora volant de Kay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Hargreaves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1769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(Bastidor d'aigua)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d'Artwright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1779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Mule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Crompton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1785 teler de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Cartwright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1801 teler Jacquard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1820 teler de Sharp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Roberts de Manchester </a:t>
            </a:r>
          </a:p>
          <a:p>
            <a:r>
              <a:rPr lang="ca-E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ca-E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USA-cotó </a:t>
            </a:r>
            <a:endParaRPr lang="ca-E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1793: Eli Whitney patenta la desmotadora de cotó. </a:t>
            </a:r>
          </a:p>
          <a:p>
            <a:endParaRPr lang="ca-E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</a:t>
            </a:r>
            <a:r>
              <a:rPr lang="ca-ES" sz="1600" dirty="0">
                <a:solidFill>
                  <a:srgbClr val="CC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1709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Darby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utilitza per primera vegada el carbó mineral per produir ferro en lingots en alt forn, cap a 1750 ho fa amb coc, abaratint molt el cost de producció.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1712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Newcomen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bomba de vapor atmosfèric per treure aigua de les mines, molt consum de combustible.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1769 Watt, condensador separat; 1775, s'usen a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Cornualla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(mines d'estany).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1781 2ª mv de Watt: millores que permeten convertir el moviment alternatiu en rotatori (molins de farina) 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filat de cotó el 1785.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1859: primer petroli comercial a Pennsylvània.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151572" y="767795"/>
            <a:ext cx="405709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prstClr val="black"/>
                </a:solidFill>
              </a:rPr>
              <a:t>Veure materials docents complementaris</a:t>
            </a:r>
          </a:p>
        </p:txBody>
      </p:sp>
      <p:sp>
        <p:nvSpPr>
          <p:cNvPr id="8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23667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914400" y="1616433"/>
            <a:ext cx="7501408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Canvi tecnològic</a:t>
            </a:r>
          </a:p>
          <a:p>
            <a:endParaRPr lang="ca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srgbClr val="CC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Siderúrgia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Henry Cort, pudelat i laminat, 1783-1784.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1856: Henry Bessemer desenvolupa un convertidor per produir acer.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1868: convertidor de Martin-Siemens.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1879: procediment de Thomas i </a:t>
            </a:r>
            <a:r>
              <a:rPr lang="ca-E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Gilchrist</a:t>
            </a:r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(acer bàsic) que no necessita mineral de ferro no fosfòric com en els dos procediments anteriors. I dóna fosfats com a subproducte.</a:t>
            </a:r>
          </a:p>
          <a:p>
            <a:endParaRPr lang="ca-E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a-ES" sz="1600" dirty="0">
                <a:solidFill>
                  <a:srgbClr val="CC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Ferrocarril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Richard Trevithick (1771-1833), primera locomotora (1801) sobre camins corrents. </a:t>
            </a:r>
          </a:p>
          <a:p>
            <a:r>
              <a:rPr lang="ca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George Stephenson (1781-1848): creador de la primera línia (Manchester-Liverpool). Robert Stephenson, manager de l’empresa, ambdós enginyers. </a:t>
            </a:r>
          </a:p>
          <a:p>
            <a:endParaRPr lang="ca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4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5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7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2115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798286" y="885883"/>
            <a:ext cx="7445828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Desenvolupament del sector energètic.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ca-ES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 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f. XVII: </a:t>
            </a:r>
            <a:r>
              <a:rPr lang="ca-ES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Savery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vapor com a font d’energia.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1709 Abraham </a:t>
            </a:r>
            <a:r>
              <a:rPr lang="ca-ES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Darby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utilitza per primera vegada el carbó mineral per produir ferro en lingots en alt forn, cap a 1750 ho fa amb </a:t>
            </a:r>
            <a:r>
              <a:rPr lang="ca-ES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abaratint molt el cost de producció. </a:t>
            </a:r>
          </a:p>
          <a:p>
            <a:pPr marL="90678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difusió lenta d’aquesta innovació [</a:t>
            </a:r>
            <a:r>
              <a:rPr lang="ca-ES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1750 només un 5% del ferro en lingots es fa al coc.</a:t>
            </a:r>
            <a:endParaRPr lang="es-ES" kern="5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90678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l’ augment del preu del carbó vegetal + el procediment d’Henry Cort (1783-1784) de pudelat i laminat 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ús de carbó mineral; les plantes a prop d’on hi ha el carbó 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economies d’escala, 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producció de ferro i 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producció al coc; </a:t>
            </a:r>
            <a:r>
              <a:rPr lang="ca-ES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XVIII: aproximadament tot el ferro al coc: Anglaterra principal exportador de ferro i productes de ferro.</a:t>
            </a:r>
            <a:endParaRPr lang="es-ES" kern="5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90678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ca-ES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1747-1790: es passa al 80% del ferro colat anglès amb coc:</a:t>
            </a:r>
            <a:endParaRPr lang="es-ES" kern="5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35636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els alts forns lluny dels boscos, clarament quan pudelat [el ferro colat serveix per ésser treballat i produir ferro dolç, </a:t>
            </a:r>
            <a:r>
              <a:rPr lang="ca-ES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maleable</a:t>
            </a:r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35636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deslliurar-se del preu elevat del carbó de llenya.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35636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possibilitat augmentar la mida dels forns alts.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1356360" lvl="1" indent="-450215" algn="just"/>
            <a:r>
              <a:rPr lang="ca-ES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necessitat d’energia (2ª fase d’elaboració i general).</a:t>
            </a:r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grpSp>
        <p:nvGrpSpPr>
          <p:cNvPr id="3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4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5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7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231387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060" y="1073404"/>
            <a:ext cx="817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4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5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7" name="CuadroTexto 5"/>
          <p:cNvSpPr txBox="1"/>
          <p:nvPr/>
        </p:nvSpPr>
        <p:spPr>
          <a:xfrm>
            <a:off x="798286" y="861230"/>
            <a:ext cx="744582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1775-1830: producció de carbó a Anglaterra: de 4,5 a 27,9 * 10</a:t>
            </a:r>
            <a:r>
              <a:rPr lang="ca-E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tones [0,7 a 2,1 tones / càpita].</a:t>
            </a:r>
          </a:p>
          <a:p>
            <a:pPr lvl="1"/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1775 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50%; 1830  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45 % consum domèstic (important per reducció dels costos salarials i desenvolupament urbà [ja ho deia A. Smith]).</a:t>
            </a:r>
          </a:p>
          <a:p>
            <a:pPr lvl="1"/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per valorar l’impacte del carbó en el desenvolupament industrial, no s’ha de limitar a l’anàlisi del consum industrial.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798286" y="3116189"/>
            <a:ext cx="74458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dirty="0">
                <a:solidFill>
                  <a:prstClr val="black"/>
                </a:solidFill>
              </a:rPr>
              <a:t>** 1839, producció de carbó per càpita més de tres vegades que a Bèlgica [destaca en el continent en termes absoluts i per càpita].</a:t>
            </a:r>
          </a:p>
          <a:p>
            <a:r>
              <a:rPr lang="ca-ES" dirty="0">
                <a:solidFill>
                  <a:prstClr val="black"/>
                </a:solidFill>
              </a:rPr>
              <a:t>Producció de carbó a Anglaterra i Gales  (* 1000 tones angleses)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1700	    2.500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1750	    5.000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1770	    6.205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1780	    6.425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1800	  10.000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1829	  16.250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1850	  44.000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1880	129.000</a:t>
            </a:r>
          </a:p>
          <a:p>
            <a:pPr lvl="4"/>
            <a:r>
              <a:rPr lang="ca-ES" dirty="0">
                <a:solidFill>
                  <a:prstClr val="black"/>
                </a:solidFill>
              </a:rPr>
              <a:t>1889	153.600</a:t>
            </a:r>
          </a:p>
        </p:txBody>
      </p:sp>
      <p:sp>
        <p:nvSpPr>
          <p:cNvPr id="10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32297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4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5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10" name="CuadroTexto 5"/>
          <p:cNvSpPr txBox="1"/>
          <p:nvPr/>
        </p:nvSpPr>
        <p:spPr>
          <a:xfrm>
            <a:off x="676233" y="1093459"/>
            <a:ext cx="813736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* 1800: 500 màquines de vapor a GB [7.500 cv](a Europa, algunes desenes), baixa eficiència (5%)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</a:t>
            </a:r>
            <a:r>
              <a:rPr lang="ca-ES" dirty="0">
                <a:solidFill>
                  <a:prstClr val="black"/>
                </a:solidFill>
              </a:rPr>
              <a:t> 15 </a:t>
            </a:r>
            <a:r>
              <a:rPr lang="ca-ES" dirty="0" err="1">
                <a:solidFill>
                  <a:prstClr val="black"/>
                </a:solidFill>
              </a:rPr>
              <a:t>hp</a:t>
            </a:r>
            <a:r>
              <a:rPr lang="ca-ES" dirty="0">
                <a:solidFill>
                  <a:prstClr val="black"/>
                </a:solidFill>
              </a:rPr>
              <a:t>.</a:t>
            </a:r>
          </a:p>
          <a:p>
            <a:r>
              <a:rPr lang="ca-ES" dirty="0">
                <a:solidFill>
                  <a:prstClr val="black"/>
                </a:solidFill>
              </a:rPr>
              <a:t>* millores + alta pressió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</a:t>
            </a:r>
            <a:r>
              <a:rPr lang="ca-ES" dirty="0">
                <a:solidFill>
                  <a:prstClr val="black"/>
                </a:solidFill>
              </a:rPr>
              <a:t> vaixells [1.000 </a:t>
            </a:r>
            <a:r>
              <a:rPr lang="ca-ES" dirty="0" err="1">
                <a:solidFill>
                  <a:prstClr val="black"/>
                </a:solidFill>
              </a:rPr>
              <a:t>hp</a:t>
            </a:r>
            <a:r>
              <a:rPr lang="ca-ES" dirty="0">
                <a:solidFill>
                  <a:prstClr val="black"/>
                </a:solidFill>
              </a:rPr>
              <a:t>] i locomotores.</a:t>
            </a:r>
          </a:p>
          <a:p>
            <a:r>
              <a:rPr lang="ca-ES" dirty="0">
                <a:solidFill>
                  <a:prstClr val="black"/>
                </a:solidFill>
              </a:rPr>
              <a:t>* 1800, caduca la patent i comença el desenvolupament espectacular.</a:t>
            </a:r>
          </a:p>
          <a:p>
            <a:pPr lvl="2"/>
            <a:r>
              <a:rPr lang="ca-ES" dirty="0">
                <a:solidFill>
                  <a:prstClr val="black"/>
                </a:solidFill>
              </a:rPr>
              <a:t>c. 1815: 210.000 cv [20.000 a les filatures de cotó].</a:t>
            </a:r>
          </a:p>
          <a:p>
            <a:pPr lvl="2"/>
            <a:r>
              <a:rPr lang="ca-ES" dirty="0">
                <a:solidFill>
                  <a:prstClr val="black"/>
                </a:solidFill>
              </a:rPr>
              <a:t>mitjan XIX: 1.290.000 cv</a:t>
            </a:r>
          </a:p>
          <a:p>
            <a:pPr lvl="3"/>
            <a:r>
              <a:rPr lang="ca-ES" dirty="0">
                <a:solidFill>
                  <a:prstClr val="black"/>
                </a:solidFill>
              </a:rPr>
              <a:t>500.000 fixes</a:t>
            </a:r>
          </a:p>
          <a:p>
            <a:pPr lvl="3"/>
            <a:r>
              <a:rPr lang="ca-ES" dirty="0">
                <a:solidFill>
                  <a:prstClr val="black"/>
                </a:solidFill>
              </a:rPr>
              <a:t>790.000 mòbils [locomotora]</a:t>
            </a:r>
          </a:p>
          <a:p>
            <a:r>
              <a:rPr lang="ca-ES" dirty="0">
                <a:solidFill>
                  <a:prstClr val="black"/>
                </a:solidFill>
              </a:rPr>
              <a:t>* resultat: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ca-ES" dirty="0">
                <a:solidFill>
                  <a:prstClr val="black"/>
                </a:solidFill>
              </a:rPr>
              <a:t>productivitat de tots els sectors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</a:t>
            </a:r>
            <a:r>
              <a:rPr lang="ca-ES" dirty="0">
                <a:solidFill>
                  <a:prstClr val="black"/>
                </a:solidFill>
              </a:rPr>
              <a:t> concentració industrial i sistema fàbrica.</a:t>
            </a:r>
          </a:p>
          <a:p>
            <a:r>
              <a:rPr lang="ca-ES" dirty="0">
                <a:solidFill>
                  <a:prstClr val="black"/>
                </a:solidFill>
              </a:rPr>
              <a:t>* Potència de les màquines de vapor fixes a Europa [* 1.000  cv]</a:t>
            </a:r>
          </a:p>
          <a:p>
            <a:r>
              <a:rPr lang="es-ES" dirty="0">
                <a:solidFill>
                  <a:prstClr val="black"/>
                </a:solidFill>
              </a:rPr>
              <a:t>	</a:t>
            </a:r>
          </a:p>
          <a:p>
            <a:endParaRPr lang="ca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ca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ca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es-ES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3"/>
          <a:srcRect b="24006"/>
          <a:stretch/>
        </p:blipFill>
        <p:spPr>
          <a:xfrm>
            <a:off x="1708639" y="4270964"/>
            <a:ext cx="5401256" cy="925151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932155" y="287437"/>
            <a:ext cx="5527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248132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798980" y="491898"/>
            <a:ext cx="51462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21402" y="5833141"/>
            <a:ext cx="17873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altLang="es-ES" b="1" dirty="0">
                <a:solidFill>
                  <a:prstClr val="black"/>
                </a:solidFill>
              </a:rPr>
              <a:t>Context atlàntic </a:t>
            </a:r>
          </a:p>
        </p:txBody>
      </p:sp>
      <p:pic>
        <p:nvPicPr>
          <p:cNvPr id="8" name="Picture 12" descr="lllllllllllllll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" y="1091952"/>
            <a:ext cx="3741058" cy="46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4" descr="G:\Docència\Imatges [F+S]\Indústria\Cameron Mapes Indústria (3) 35 %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97" y="1393794"/>
            <a:ext cx="4311006" cy="300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5"/>
          <p:cNvSpPr txBox="1"/>
          <p:nvPr/>
        </p:nvSpPr>
        <p:spPr>
          <a:xfrm>
            <a:off x="4589603" y="4391118"/>
            <a:ext cx="43544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altLang="es-ES" b="1" dirty="0">
                <a:solidFill>
                  <a:prstClr val="black"/>
                </a:solidFill>
              </a:rPr>
              <a:t>la industrialització com a fenomen regional.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72100" y="50637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algn="just"/>
            <a:r>
              <a:rPr lang="es-ES" sz="1400" dirty="0" err="1">
                <a:solidFill>
                  <a:prstClr val="black"/>
                </a:solidFill>
              </a:rPr>
              <a:t>Sidney</a:t>
            </a:r>
            <a:r>
              <a:rPr lang="es-ES" sz="1400" dirty="0">
                <a:solidFill>
                  <a:prstClr val="black"/>
                </a:solidFill>
              </a:rPr>
              <a:t> </a:t>
            </a:r>
            <a:r>
              <a:rPr lang="es-ES" sz="1400" dirty="0" err="1">
                <a:solidFill>
                  <a:prstClr val="black"/>
                </a:solidFill>
              </a:rPr>
              <a:t>Pollard</a:t>
            </a:r>
            <a:r>
              <a:rPr lang="es-ES" sz="1400" dirty="0">
                <a:solidFill>
                  <a:prstClr val="black"/>
                </a:solidFill>
              </a:rPr>
              <a:t> (1991), </a:t>
            </a:r>
            <a:r>
              <a:rPr lang="es-ES" sz="1400" i="1" dirty="0">
                <a:solidFill>
                  <a:prstClr val="black"/>
                </a:solidFill>
              </a:rPr>
              <a:t>La Conquista pacífica : la industrialización de Europa : 1760-1970</a:t>
            </a:r>
            <a:r>
              <a:rPr lang="es-ES" sz="1400" dirty="0">
                <a:solidFill>
                  <a:prstClr val="black"/>
                </a:solidFill>
              </a:rPr>
              <a:t>. </a:t>
            </a:r>
            <a:r>
              <a:rPr lang="es-ES" sz="1400" dirty="0" err="1">
                <a:solidFill>
                  <a:prstClr val="black"/>
                </a:solidFill>
              </a:rPr>
              <a:t>Universitat</a:t>
            </a:r>
            <a:r>
              <a:rPr lang="es-ES" sz="1400" dirty="0">
                <a:solidFill>
                  <a:prstClr val="black"/>
                </a:solidFill>
              </a:rPr>
              <a:t> de Zaragoza.</a:t>
            </a:r>
            <a:endParaRPr lang="ca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8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1312187"/>
            <a:ext cx="3829142" cy="43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64" y="1233784"/>
            <a:ext cx="3852830" cy="44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646057" y="5703816"/>
            <a:ext cx="22352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a-ES" altLang="es-ES" sz="1700" b="1" dirty="0">
                <a:solidFill>
                  <a:srgbClr val="996633"/>
                </a:solidFill>
                <a:ea typeface="Times New Roman" panose="02020603050405020304" pitchFamily="18" charset="0"/>
                <a:cs typeface="Trebuchet MS" panose="020B0603020202020204" pitchFamily="34" charset="0"/>
              </a:rPr>
              <a:t>1800</a:t>
            </a:r>
            <a:endParaRPr lang="es-ES" altLang="es-ES" sz="800" dirty="0">
              <a:solidFill>
                <a:prstClr val="black"/>
              </a:solidFill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1628178" y="864452"/>
            <a:ext cx="645885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a-ES" altLang="es-ES" b="1" dirty="0">
                <a:solidFill>
                  <a:prstClr val="black"/>
                </a:solidFill>
              </a:rPr>
              <a:t>Les transformacions industrials a Anglaterra i Gal·les, 1700-1800.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859155" y="5703817"/>
            <a:ext cx="109741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a-ES" altLang="es-ES" sz="1700" b="1" dirty="0">
                <a:solidFill>
                  <a:srgbClr val="996633"/>
                </a:solidFill>
                <a:ea typeface="Times New Roman" panose="02020603050405020304" pitchFamily="18" charset="0"/>
                <a:cs typeface="Trebuchet MS" panose="020B0603020202020204" pitchFamily="34" charset="0"/>
              </a:rPr>
              <a:t>1700</a:t>
            </a:r>
            <a:endParaRPr lang="ca-ES" altLang="es-ES" dirty="0">
              <a:solidFill>
                <a:prstClr val="black"/>
              </a:solidFill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1693361" y="287258"/>
            <a:ext cx="54625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53458" y="6057760"/>
            <a:ext cx="692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CAMERON, R. (1992), </a:t>
            </a:r>
            <a:r>
              <a:rPr lang="es-ES" sz="1400" i="1" dirty="0">
                <a:solidFill>
                  <a:prstClr val="black"/>
                </a:solidFill>
              </a:rPr>
              <a:t>Historia económica mundial. Desde el paleolítico hasta el presente</a:t>
            </a:r>
            <a:r>
              <a:rPr lang="es-ES" sz="1400" dirty="0">
                <a:solidFill>
                  <a:prstClr val="black"/>
                </a:solidFill>
              </a:rPr>
              <a:t>, 2ª </a:t>
            </a:r>
            <a:r>
              <a:rPr lang="es-ES" sz="1400" dirty="0" err="1">
                <a:solidFill>
                  <a:prstClr val="black"/>
                </a:solidFill>
              </a:rPr>
              <a:t>edició</a:t>
            </a:r>
            <a:r>
              <a:rPr lang="es-ES" sz="1400" dirty="0">
                <a:solidFill>
                  <a:prstClr val="black"/>
                </a:solidFill>
              </a:rPr>
              <a:t>. Madrid: Alianza Editorial.</a:t>
            </a:r>
            <a:endParaRPr lang="ca-ES" sz="1400" dirty="0">
              <a:solidFill>
                <a:prstClr val="black"/>
              </a:solidFill>
            </a:endParaRPr>
          </a:p>
        </p:txBody>
      </p:sp>
      <p:grpSp>
        <p:nvGrpSpPr>
          <p:cNvPr id="10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11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12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49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502219" y="1367018"/>
            <a:ext cx="3375348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prstClr val="black"/>
                </a:solidFill>
              </a:rPr>
              <a:t>Wrigley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ca-ES" dirty="0">
                <a:solidFill>
                  <a:prstClr val="black"/>
                </a:solidFill>
              </a:rPr>
              <a:t> 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Malthus tenia raó en veure les dificultats a Anglaterra (gràfic).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No es neguen els avenços de la revolució agrària, però es desmitifica.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srgbClr val="FF0000"/>
                </a:solidFill>
              </a:rPr>
              <a:t>No es pot considerar que la revolució industrial hagi assolit èxit fins que millori les condicions de vida dels treballadors. Això serà a partir de mitjan segle XIX.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Manifest comunista (1848) + impacte de la nova tecnologia </a:t>
            </a:r>
            <a:r>
              <a:rPr lang="ca-ES" dirty="0">
                <a:solidFill>
                  <a:prstClr val="black"/>
                </a:solidFill>
                <a:sym typeface="Symbol" panose="05050102010706020507" pitchFamily="18" charset="2"/>
              </a:rPr>
              <a:t> salaris reals més elevats a GB durant la Segona Revolució Industrial en relació a la primera</a:t>
            </a:r>
            <a:r>
              <a:rPr lang="ca-E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76555" y="944358"/>
            <a:ext cx="511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2000" dirty="0">
                <a:solidFill>
                  <a:srgbClr val="996633"/>
                </a:solidFill>
                <a:latin typeface="Trebuchet MS" panose="020B0603020202020204" pitchFamily="34" charset="0"/>
              </a:rPr>
              <a:t>Nou concepte de Revolució industrial</a:t>
            </a:r>
            <a:endParaRPr lang="es-ES" altLang="es-ES" sz="2000" dirty="0">
              <a:solidFill>
                <a:srgbClr val="99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6" descr="HE-4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1" y="1624012"/>
            <a:ext cx="4931101" cy="35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4"/>
          <p:cNvSpPr txBox="1"/>
          <p:nvPr/>
        </p:nvSpPr>
        <p:spPr>
          <a:xfrm>
            <a:off x="1260629" y="287437"/>
            <a:ext cx="51995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5157" y="5412238"/>
            <a:ext cx="4762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/>
            <a:r>
              <a:rPr lang="en-US" sz="1400" cap="all" dirty="0">
                <a:solidFill>
                  <a:prstClr val="black"/>
                </a:solidFill>
              </a:rPr>
              <a:t>WRIGLEY, E. A. </a:t>
            </a:r>
            <a:r>
              <a:rPr lang="en-US" sz="1400" cap="all" dirty="0" err="1">
                <a:solidFill>
                  <a:prstClr val="black"/>
                </a:solidFill>
              </a:rPr>
              <a:t>i</a:t>
            </a:r>
            <a:r>
              <a:rPr lang="en-US" sz="1400" cap="all" dirty="0">
                <a:solidFill>
                  <a:prstClr val="black"/>
                </a:solidFill>
              </a:rPr>
              <a:t> R. S. SCHOFIELD (1989), </a:t>
            </a:r>
            <a:r>
              <a:rPr lang="en-US" sz="1400" i="1" cap="all" dirty="0">
                <a:solidFill>
                  <a:prstClr val="black"/>
                </a:solidFill>
              </a:rPr>
              <a:t>T</a:t>
            </a:r>
            <a:r>
              <a:rPr lang="en-US" sz="1400" i="1" dirty="0">
                <a:solidFill>
                  <a:prstClr val="black"/>
                </a:solidFill>
              </a:rPr>
              <a:t>he population history of England, 1541-1871 : a reconstruction</a:t>
            </a:r>
            <a:r>
              <a:rPr lang="en-US" sz="1400" dirty="0">
                <a:solidFill>
                  <a:prstClr val="black"/>
                </a:solidFill>
              </a:rPr>
              <a:t>. Cambridge [etc.]: Cambridge University Press.</a:t>
            </a:r>
            <a:endParaRPr lang="ca-ES" sz="1400" dirty="0">
              <a:solidFill>
                <a:prstClr val="black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305670" y="1341233"/>
            <a:ext cx="1349406" cy="2564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6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71718" y="860466"/>
            <a:ext cx="337534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prstClr val="black"/>
                </a:solidFill>
              </a:rPr>
              <a:t>Roderick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 err="1">
                <a:solidFill>
                  <a:prstClr val="black"/>
                </a:solidFill>
              </a:rPr>
              <a:t>Floud</a:t>
            </a:r>
            <a:endParaRPr lang="ca-ES" dirty="0">
              <a:solidFill>
                <a:prstClr val="black"/>
              </a:solidFill>
            </a:endParaRPr>
          </a:p>
          <a:p>
            <a:endParaRPr lang="ca-ES" dirty="0">
              <a:solidFill>
                <a:prstClr val="black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S’ha centrat la HE en la producció. Cal analitzar el consum.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Èxit o fracàs en la satisfacció de les necessitats. Condicions de vida.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</a:rPr>
              <a:t>Homes i dones corrents.</a:t>
            </a:r>
          </a:p>
        </p:txBody>
      </p:sp>
      <p:pic>
        <p:nvPicPr>
          <p:cNvPr id="7" name="Imagen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9" y="4091687"/>
            <a:ext cx="2123020" cy="25310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62003" y="3624701"/>
            <a:ext cx="317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290" algn="ctr" eaLnBrk="0" hangingPunct="0">
              <a:spcBef>
                <a:spcPts val="345"/>
              </a:spcBef>
            </a:pP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Publi</a:t>
            </a:r>
            <a:r>
              <a:rPr lang="ca-ES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a </a:t>
            </a:r>
            <a:r>
              <a:rPr lang="ca-E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a-ES" i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ca-E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bat</a:t>
            </a:r>
            <a:r>
              <a:rPr lang="ca-ES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13: 30, 1985.</a:t>
            </a:r>
            <a:endParaRPr lang="es-E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1233997" y="287437"/>
            <a:ext cx="52261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72" y="1248511"/>
            <a:ext cx="5101644" cy="36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8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914400" y="1732547"/>
            <a:ext cx="7501408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Industrialització capitalista i Revolució industrial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conceptes sinònims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conceptes específics: 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industrialització capitalista com a canvi en el mode de producció [K. Marx, </a:t>
            </a:r>
            <a:r>
              <a:rPr lang="ca-ES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Capital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 A partir dels 1720s.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revolució industrial com a innovació tecnològica amb augment de la productivitat [</a:t>
            </a:r>
            <a:r>
              <a:rPr lang="ca-E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Mokyr</a:t>
            </a:r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]. La innovació tecnològica que arrossega les altres tecnologies és, en el moment inicial, la màquina de vapor de Watt. A Anglaterra a partir de 1785.</a:t>
            </a:r>
          </a:p>
          <a:p>
            <a:pPr algn="just"/>
            <a:r>
              <a:rPr lang="ca-E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Període d'entrada a l'Estadi 1 (predominen les indústries de béns d’ús i consum sobre les de béns d’equip i capital)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/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1770-1820: GB, Suïssa, USA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/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1821-1860: Bèlgica, França, Alemanya, Àustria, Rússia, Suècia, Espanya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/>
            <a:r>
              <a:rPr lang="ca-E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1861-1890: Itàlia, Països Baixos, Dinamarca, Grècia, Canadà, Japó</a:t>
            </a: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2545059" y="287437"/>
            <a:ext cx="3915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389224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4400" y="1732547"/>
            <a:ext cx="7501408" cy="3447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altLang="es-ES" sz="2000" b="1" dirty="0">
                <a:solidFill>
                  <a:srgbClr val="996633"/>
                </a:solidFill>
                <a:latin typeface="Trebuchet MS" panose="020B0603020202020204" pitchFamily="34" charset="0"/>
              </a:rPr>
              <a:t>Condicions prèvies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altLang="es-ES" b="1" dirty="0">
                <a:solidFill>
                  <a:srgbClr val="996633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[Segons E.J. Hobsbawm]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altLang="es-ES" b="1" dirty="0">
              <a:solidFill>
                <a:srgbClr val="996633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economia agrària de mercat, no de subsistència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acumulacions de capitals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sector manufacturer molt desenvolupat [protoindústria]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sector comercial encara més desenvolupat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transports fàcils i barats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mercat interior integrat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poca inversió inicial i no massa qualificació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a-ES" alt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iniciativa privada</a:t>
            </a:r>
          </a:p>
          <a:p>
            <a:endParaRPr lang="ca-ES" dirty="0">
              <a:solidFill>
                <a:prstClr val="black"/>
              </a:solidFill>
            </a:endParaRPr>
          </a:p>
        </p:txBody>
      </p:sp>
      <p:grpSp>
        <p:nvGrpSpPr>
          <p:cNvPr id="8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9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10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7" name="CuadroTexto 4"/>
          <p:cNvSpPr txBox="1"/>
          <p:nvPr/>
        </p:nvSpPr>
        <p:spPr>
          <a:xfrm>
            <a:off x="2545059" y="287437"/>
            <a:ext cx="3915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385353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615440" y="1053814"/>
            <a:ext cx="673084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1" indent="-457200">
              <a:defRPr/>
            </a:pPr>
            <a:r>
              <a:rPr lang="ca-ES" dirty="0">
                <a:solidFill>
                  <a:prstClr val="black"/>
                </a:solidFill>
              </a:rPr>
              <a:t>→ molt transport de cabotatge i fluvial; entre 1750 i 1820, es passà de 1000 a 4000 milles navegables, fonamentalment canals;</a:t>
            </a:r>
          </a:p>
          <a:p>
            <a:pPr lvl="1" indent="-457200">
              <a:defRPr/>
            </a:pPr>
            <a:r>
              <a:rPr lang="ca-ES" dirty="0">
                <a:solidFill>
                  <a:prstClr val="black"/>
                </a:solidFill>
              </a:rPr>
              <a:t>→ malgrat tot, insuficient; 3.400 milles de carreteres el 1750, 15.000 el 1770 i 22.000 el 1836 (ara el ferrocarril).</a:t>
            </a:r>
          </a:p>
        </p:txBody>
      </p:sp>
      <p:pic>
        <p:nvPicPr>
          <p:cNvPr id="8" name="Picture 7" descr="k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7" y="2381813"/>
            <a:ext cx="2951941" cy="414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l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694298" y="2402975"/>
            <a:ext cx="3440214" cy="42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4"/>
          <p:cNvSpPr txBox="1"/>
          <p:nvPr/>
        </p:nvSpPr>
        <p:spPr>
          <a:xfrm>
            <a:off x="2545059" y="287437"/>
            <a:ext cx="3915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9793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10961" y="1356407"/>
            <a:ext cx="79832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2000" b="1" dirty="0">
                <a:solidFill>
                  <a:prstClr val="black"/>
                </a:solidFill>
                <a:latin typeface="Trebuchet MS" panose="020B0603020202020204" pitchFamily="34" charset="0"/>
              </a:rPr>
              <a:t>Dos tipus de capitalisme, dos tipus de creixement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800" b="1" dirty="0">
                <a:solidFill>
                  <a:prstClr val="black"/>
                </a:solidFill>
                <a:latin typeface="Trebuchet MS" panose="020B0603020202020204" pitchFamily="34" charset="0"/>
              </a:rPr>
              <a:t>[E.A. </a:t>
            </a:r>
            <a:r>
              <a:rPr lang="ca-ES" altLang="es-ES" sz="18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Wrigley</a:t>
            </a:r>
            <a:r>
              <a:rPr lang="ca-ES" altLang="es-ES" sz="1800" b="1" dirty="0">
                <a:solidFill>
                  <a:prstClr val="black"/>
                </a:solidFill>
                <a:latin typeface="Trebuchet MS" panose="020B0603020202020204" pitchFamily="34" charset="0"/>
              </a:rPr>
              <a:t> (1993), </a:t>
            </a:r>
            <a:r>
              <a:rPr lang="ca-ES" altLang="es-ES" sz="1800" b="1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Cambio</a:t>
            </a:r>
            <a:r>
              <a:rPr lang="ca-ES" altLang="es-ES" sz="1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, </a:t>
            </a:r>
            <a:r>
              <a:rPr lang="ca-ES" altLang="es-ES" sz="1800" b="1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continuidad</a:t>
            </a:r>
            <a:r>
              <a:rPr lang="ca-ES" altLang="es-ES" sz="1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 y </a:t>
            </a:r>
            <a:r>
              <a:rPr lang="ca-ES" altLang="es-ES" sz="1800" b="1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azar</a:t>
            </a:r>
            <a:r>
              <a:rPr lang="ca-ES" altLang="es-ES" sz="18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. </a:t>
            </a:r>
            <a:r>
              <a:rPr lang="ca-ES" altLang="es-ES" sz="1800" b="1" dirty="0">
                <a:solidFill>
                  <a:prstClr val="black"/>
                </a:solidFill>
                <a:latin typeface="Trebuchet MS" panose="020B0603020202020204" pitchFamily="34" charset="0"/>
              </a:rPr>
              <a:t>Barcelona: Crítica]</a:t>
            </a:r>
            <a:endParaRPr lang="es-ES" altLang="es-ES" sz="1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436774" y="2709915"/>
            <a:ext cx="1124573" cy="1934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994299" y="859613"/>
            <a:ext cx="6064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2000" b="1" dirty="0">
                <a:solidFill>
                  <a:srgbClr val="996633"/>
                </a:solidFill>
                <a:latin typeface="Trebuchet MS" panose="020B0603020202020204" pitchFamily="34" charset="0"/>
              </a:rPr>
              <a:t>Concepte de Revolució industrial britànica</a:t>
            </a:r>
            <a:endParaRPr lang="es-ES" altLang="es-ES" sz="2000" b="1" dirty="0">
              <a:solidFill>
                <a:srgbClr val="996633"/>
              </a:solidFill>
              <a:latin typeface="Trebuchet MS" panose="020B0603020202020204" pitchFamily="34" charset="0"/>
            </a:endParaRPr>
          </a:p>
        </p:txBody>
      </p:sp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84" y="2890123"/>
            <a:ext cx="2827990" cy="16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 descr="carbóvege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4" y="2824407"/>
            <a:ext cx="20510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6204127" y="4729866"/>
            <a:ext cx="2549000" cy="14568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feedback positiu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inputs d’origen inorgànic (químic i mineral)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energia fòssil (carbó mineral i petroli]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f. XVIII</a:t>
            </a:r>
            <a:r>
              <a:rPr lang="ca-ES" altLang="es-ES" sz="1400" baseline="-250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a-ES" altLang="es-ES" sz="2800" baseline="-250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endParaRPr lang="ca-ES" altLang="es-ES" sz="2800" baseline="-25000" dirty="0">
              <a:solidFill>
                <a:prstClr val="black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230633" y="4730093"/>
            <a:ext cx="2447925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feedback negatiu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només la divisió del treball en l’empresa pot incrementar la productivitat del treball humà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ð"/>
            </a:pPr>
            <a:r>
              <a:rPr lang="ca-ES" altLang="es-ES" sz="14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XVIII</a:t>
            </a:r>
          </a:p>
        </p:txBody>
      </p:sp>
      <p:grpSp>
        <p:nvGrpSpPr>
          <p:cNvPr id="16" name="Grupo 1"/>
          <p:cNvGrpSpPr/>
          <p:nvPr/>
        </p:nvGrpSpPr>
        <p:grpSpPr>
          <a:xfrm>
            <a:off x="7346284" y="335806"/>
            <a:ext cx="1467318" cy="525424"/>
            <a:chOff x="6746516" y="268244"/>
            <a:chExt cx="1467318" cy="525424"/>
          </a:xfrm>
        </p:grpSpPr>
        <p:pic>
          <p:nvPicPr>
            <p:cNvPr id="17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766" y="268244"/>
              <a:ext cx="394068" cy="525424"/>
            </a:xfrm>
            <a:prstGeom prst="rect">
              <a:avLst/>
            </a:prstGeom>
          </p:spPr>
        </p:pic>
        <p:sp>
          <p:nvSpPr>
            <p:cNvPr id="18" name="CuadroTexto 3"/>
            <p:cNvSpPr txBox="1"/>
            <p:nvPr/>
          </p:nvSpPr>
          <p:spPr>
            <a:xfrm>
              <a:off x="6746516" y="361679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Història del </a:t>
              </a:r>
            </a:p>
            <a:p>
              <a:pPr algn="ctr"/>
              <a:r>
                <a:rPr lang="ca-ES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Pensament Econòmic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654690" y="4813860"/>
            <a:ext cx="3073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1600" b="1" dirty="0">
                <a:solidFill>
                  <a:srgbClr val="996633"/>
                </a:solidFill>
                <a:latin typeface="Trebuchet MS" panose="020B0603020202020204" pitchFamily="34" charset="0"/>
              </a:rPr>
              <a:t> </a:t>
            </a:r>
            <a:r>
              <a:rPr lang="es-ES" altLang="es-ES" sz="1600" b="1" dirty="0" err="1">
                <a:solidFill>
                  <a:srgbClr val="996633"/>
                </a:solidFill>
                <a:latin typeface="Trebuchet MS" panose="020B0603020202020204" pitchFamily="34" charset="0"/>
              </a:rPr>
              <a:t>Revolució</a:t>
            </a:r>
            <a:r>
              <a:rPr lang="es-ES" altLang="es-ES" sz="1600" b="1" dirty="0">
                <a:solidFill>
                  <a:srgbClr val="996633"/>
                </a:solidFill>
                <a:latin typeface="Trebuchet MS" panose="020B0603020202020204" pitchFamily="34" charset="0"/>
              </a:rPr>
              <a:t> industrial </a:t>
            </a:r>
            <a:r>
              <a:rPr lang="es-ES" altLang="es-ES" sz="1600" b="1" dirty="0" err="1">
                <a:solidFill>
                  <a:srgbClr val="996633"/>
                </a:solidFill>
                <a:latin typeface="Trebuchet MS" panose="020B0603020202020204" pitchFamily="34" charset="0"/>
              </a:rPr>
              <a:t>britànica</a:t>
            </a:r>
            <a:endParaRPr lang="ca-ES" sz="1600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4728" y="2224037"/>
            <a:ext cx="290239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Capitalisme de base orgànica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52641" y="2268138"/>
            <a:ext cx="41112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Capitalisme de capitalització dels recursos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4302152" y="2728322"/>
            <a:ext cx="1196279" cy="1907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0" name="CuadroTexto 4"/>
          <p:cNvSpPr txBox="1"/>
          <p:nvPr/>
        </p:nvSpPr>
        <p:spPr>
          <a:xfrm>
            <a:off x="825623" y="287437"/>
            <a:ext cx="56345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5B9BD5">
                    <a:lumMod val="50000"/>
                  </a:srgbClr>
                </a:solidFill>
              </a:rPr>
              <a:t>Primera Revolució Industrial  [1780-1850] - Context</a:t>
            </a:r>
          </a:p>
        </p:txBody>
      </p:sp>
    </p:spTree>
    <p:extLst>
      <p:ext uri="{BB962C8B-B14F-4D97-AF65-F5344CB8AC3E}">
        <p14:creationId xmlns:p14="http://schemas.microsoft.com/office/powerpoint/2010/main" val="194535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1870</Words>
  <Application>Microsoft Office PowerPoint</Application>
  <PresentationFormat>Presentación en pantalla (4:3)</PresentationFormat>
  <Paragraphs>223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usuario-PC</dc:creator>
  <cp:lastModifiedBy>usuario-PC</cp:lastModifiedBy>
  <cp:revision>1</cp:revision>
  <dcterms:created xsi:type="dcterms:W3CDTF">2022-10-09T12:48:51Z</dcterms:created>
  <dcterms:modified xsi:type="dcterms:W3CDTF">2022-10-09T12:50:15Z</dcterms:modified>
</cp:coreProperties>
</file>